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8" r:id="rId2"/>
    <p:sldMasterId id="2147483695" r:id="rId3"/>
    <p:sldMasterId id="2147483702" r:id="rId4"/>
  </p:sldMasterIdLst>
  <p:sldIdLst>
    <p:sldId id="562" r:id="rId5"/>
    <p:sldId id="781" r:id="rId6"/>
    <p:sldId id="782" r:id="rId7"/>
    <p:sldId id="783" r:id="rId8"/>
    <p:sldId id="784" r:id="rId9"/>
    <p:sldId id="785" r:id="rId10"/>
    <p:sldId id="786" r:id="rId11"/>
    <p:sldId id="787" r:id="rId12"/>
    <p:sldId id="788" r:id="rId13"/>
    <p:sldId id="563" r:id="rId14"/>
    <p:sldId id="564" r:id="rId15"/>
    <p:sldId id="569" r:id="rId16"/>
    <p:sldId id="570" r:id="rId17"/>
    <p:sldId id="571" r:id="rId18"/>
    <p:sldId id="434" r:id="rId19"/>
    <p:sldId id="572" r:id="rId20"/>
    <p:sldId id="573" r:id="rId21"/>
    <p:sldId id="574" r:id="rId22"/>
    <p:sldId id="575" r:id="rId23"/>
    <p:sldId id="576" r:id="rId24"/>
    <p:sldId id="577" r:id="rId25"/>
    <p:sldId id="578" r:id="rId26"/>
    <p:sldId id="579" r:id="rId27"/>
    <p:sldId id="580" r:id="rId28"/>
    <p:sldId id="581" r:id="rId29"/>
    <p:sldId id="582" r:id="rId30"/>
    <p:sldId id="583" r:id="rId31"/>
    <p:sldId id="584" r:id="rId32"/>
    <p:sldId id="585" r:id="rId33"/>
    <p:sldId id="586" r:id="rId34"/>
    <p:sldId id="587" r:id="rId35"/>
    <p:sldId id="588" r:id="rId36"/>
    <p:sldId id="589" r:id="rId37"/>
    <p:sldId id="590" r:id="rId38"/>
    <p:sldId id="591" r:id="rId39"/>
    <p:sldId id="592" r:id="rId40"/>
    <p:sldId id="593" r:id="rId41"/>
    <p:sldId id="594" r:id="rId42"/>
    <p:sldId id="595" r:id="rId43"/>
    <p:sldId id="596" r:id="rId44"/>
    <p:sldId id="597" r:id="rId45"/>
    <p:sldId id="598" r:id="rId46"/>
    <p:sldId id="599" r:id="rId47"/>
    <p:sldId id="600" r:id="rId48"/>
    <p:sldId id="601" r:id="rId49"/>
    <p:sldId id="602" r:id="rId50"/>
    <p:sldId id="603" r:id="rId51"/>
    <p:sldId id="604" r:id="rId52"/>
    <p:sldId id="605" r:id="rId53"/>
    <p:sldId id="606" r:id="rId54"/>
    <p:sldId id="607" r:id="rId55"/>
    <p:sldId id="608" r:id="rId56"/>
    <p:sldId id="609" r:id="rId57"/>
    <p:sldId id="610" r:id="rId58"/>
    <p:sldId id="611" r:id="rId59"/>
    <p:sldId id="612" r:id="rId60"/>
    <p:sldId id="613" r:id="rId61"/>
    <p:sldId id="614" r:id="rId62"/>
    <p:sldId id="615" r:id="rId63"/>
    <p:sldId id="616" r:id="rId64"/>
    <p:sldId id="617" r:id="rId65"/>
    <p:sldId id="618" r:id="rId66"/>
    <p:sldId id="619" r:id="rId67"/>
    <p:sldId id="620" r:id="rId68"/>
    <p:sldId id="621" r:id="rId69"/>
    <p:sldId id="622" r:id="rId70"/>
    <p:sldId id="623" r:id="rId71"/>
    <p:sldId id="624" r:id="rId72"/>
    <p:sldId id="625" r:id="rId73"/>
    <p:sldId id="626" r:id="rId74"/>
    <p:sldId id="627" r:id="rId75"/>
    <p:sldId id="628" r:id="rId76"/>
    <p:sldId id="629" r:id="rId77"/>
    <p:sldId id="630" r:id="rId78"/>
    <p:sldId id="631" r:id="rId79"/>
    <p:sldId id="632" r:id="rId80"/>
    <p:sldId id="633" r:id="rId81"/>
    <p:sldId id="634" r:id="rId82"/>
    <p:sldId id="635" r:id="rId83"/>
    <p:sldId id="636" r:id="rId84"/>
    <p:sldId id="637" r:id="rId85"/>
    <p:sldId id="638" r:id="rId86"/>
    <p:sldId id="639" r:id="rId87"/>
    <p:sldId id="640" r:id="rId88"/>
    <p:sldId id="641" r:id="rId89"/>
    <p:sldId id="642" r:id="rId90"/>
    <p:sldId id="643" r:id="rId91"/>
    <p:sldId id="644" r:id="rId92"/>
    <p:sldId id="645" r:id="rId9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302" y="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833967" y="981075"/>
            <a:ext cx="9582151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제대로 시작하는 기초 통계학 </a:t>
            </a:r>
            <a:r>
              <a:rPr kumimoji="0"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Excel </a:t>
            </a: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kumimoji="0" lang="de-DE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12801" y="1700213"/>
            <a:ext cx="10655300" cy="1077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b="1" dirty="0">
                <a:ea typeface="맑은 고딕" pitchFamily="50" charset="-127"/>
              </a:rPr>
              <a:t>노경섭</a:t>
            </a:r>
            <a:r>
              <a:rPr kumimoji="0" lang="ko-KR" altLang="en-US" sz="1000" dirty="0">
                <a:ea typeface="맑은 고딕" pitchFamily="50" charset="-127"/>
              </a:rPr>
              <a:t>과 </a:t>
            </a:r>
            <a:r>
              <a:rPr kumimoji="0" lang="ko-KR" altLang="en-US" sz="100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00" b="1" dirty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425451" y="404814"/>
            <a:ext cx="11330516" cy="6048375"/>
          </a:xfrm>
          <a:prstGeom prst="roundRect">
            <a:avLst>
              <a:gd name="adj" fmla="val 8163"/>
            </a:avLst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317" y="5927725"/>
            <a:ext cx="2123016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414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_본문(이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" y="908050"/>
            <a:ext cx="3119967" cy="0"/>
          </a:xfrm>
          <a:prstGeom prst="line">
            <a:avLst/>
          </a:prstGeom>
          <a:ln w="762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1199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74902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59520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49804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072034" y="908050"/>
            <a:ext cx="3119967" cy="0"/>
          </a:xfrm>
          <a:prstGeom prst="line">
            <a:avLst/>
          </a:prstGeom>
          <a:ln w="76200">
            <a:solidFill>
              <a:srgbClr val="FFCC66">
                <a:alpha val="25098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A679A0BF-2534-4FAF-AA14-88AC8FF3DE68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/30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0081120" cy="548680"/>
          </a:xfrm>
        </p:spPr>
        <p:txBody>
          <a:bodyPr/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34434" y="1052736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n"/>
              <a:defRPr sz="22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>
                <a:latin typeface="+mn-ea"/>
                <a:ea typeface="+mn-ea"/>
              </a:defRPr>
            </a:lvl2pPr>
            <a:lvl3pPr marL="628650" indent="-180975">
              <a:spcAft>
                <a:spcPts val="300"/>
              </a:spcAft>
              <a:buClr>
                <a:srgbClr val="FF6600"/>
              </a:buClr>
              <a:defRPr sz="1600">
                <a:latin typeface="+mn-ea"/>
                <a:ea typeface="+mn-ea"/>
              </a:defRPr>
            </a:lvl3pPr>
            <a:lvl4pPr marL="809625" indent="-180975">
              <a:spcAft>
                <a:spcPts val="300"/>
              </a:spcAft>
              <a:buClr>
                <a:srgbClr val="FF6600"/>
              </a:buClr>
              <a:buSzPct val="96000"/>
              <a:defRPr sz="1400">
                <a:latin typeface="+mn-ea"/>
                <a:ea typeface="+mn-ea"/>
              </a:defRPr>
            </a:lvl4pPr>
            <a:lvl5pPr marL="990600" indent="-180975">
              <a:buClr>
                <a:srgbClr val="00918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1139354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7344833" y="7461250"/>
            <a:ext cx="121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3600" dirty="0"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798727" y="4811714"/>
            <a:ext cx="17743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6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Chapter</a:t>
            </a:r>
          </a:p>
          <a:p>
            <a:pPr algn="ctr" eaLnBrk="1" latinLnBrk="1" hangingPunct="1">
              <a:defRPr/>
            </a:pPr>
            <a:r>
              <a:rPr lang="en-US" altLang="ko-KR" sz="60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01</a:t>
            </a:r>
            <a:endParaRPr lang="ko-KR" altLang="en-US" sz="60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543567" y="4868864"/>
            <a:ext cx="43140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b="1" spc="-300" dirty="0">
                <a:ea typeface="맑은 고딕" panose="020B0503020000020004" pitchFamily="50" charset="-127"/>
              </a:rPr>
              <a:t>통계학의</a:t>
            </a:r>
            <a:r>
              <a:rPr lang="en-US" altLang="ko-KR" sz="5400" b="1" spc="-300" dirty="0">
                <a:ea typeface="맑은 고딕" panose="020B0503020000020004" pitchFamily="50" charset="-127"/>
              </a:rPr>
              <a:t> </a:t>
            </a:r>
            <a:r>
              <a:rPr lang="ko-KR" altLang="en-US" sz="5400" b="1" spc="-300" dirty="0">
                <a:ea typeface="맑은 고딕" panose="020B0503020000020004" pitchFamily="50" charset="-127"/>
              </a:rPr>
              <a:t>이해</a:t>
            </a:r>
            <a:endParaRPr lang="en-US" altLang="ko-KR" sz="5400" b="1" spc="-300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>
            <a:spLocks noChangeArrowheads="1"/>
          </p:cNvSpPr>
          <p:nvPr userDrawn="1"/>
        </p:nvSpPr>
        <p:spPr bwMode="auto">
          <a:xfrm>
            <a:off x="5615518" y="5724525"/>
            <a:ext cx="47139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3200" dirty="0">
                <a:solidFill>
                  <a:srgbClr val="7F7F7F"/>
                </a:solidFill>
                <a:ea typeface="맑은 고딕" panose="020B0503020000020004" pitchFamily="50" charset="-127"/>
              </a:rPr>
              <a:t>Introduction of Statistics</a:t>
            </a:r>
            <a:endParaRPr lang="ko-KR" altLang="en-US" sz="3200" dirty="0">
              <a:solidFill>
                <a:srgbClr val="7F7F7F"/>
              </a:solidFill>
              <a:ea typeface="맑은 고딕" panose="020B0503020000020004" pitchFamily="50" charset="-127"/>
            </a:endParaRPr>
          </a:p>
        </p:txBody>
      </p:sp>
      <p:pic>
        <p:nvPicPr>
          <p:cNvPr id="6" name="그림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"/>
          <a:stretch/>
        </p:blipFill>
        <p:spPr bwMode="auto">
          <a:xfrm>
            <a:off x="0" y="-242888"/>
            <a:ext cx="12192000" cy="486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8759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12192000" cy="6210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6974417" y="93664"/>
            <a:ext cx="4413888" cy="523220"/>
            <a:chOff x="6685508" y="188640"/>
            <a:chExt cx="3311746" cy="521913"/>
          </a:xfrm>
        </p:grpSpPr>
        <p:sp>
          <p:nvSpPr>
            <p:cNvPr id="4" name="직사각형 3"/>
            <p:cNvSpPr/>
            <p:nvPr/>
          </p:nvSpPr>
          <p:spPr>
            <a:xfrm>
              <a:off x="8248236" y="188640"/>
              <a:ext cx="1749018" cy="5219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통계학의</a:t>
              </a:r>
              <a:r>
                <a:rPr lang="en-US" altLang="ko-KR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 </a:t>
              </a: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이해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685508" y="188640"/>
              <a:ext cx="1236989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01</a:t>
              </a:r>
              <a:endParaRPr lang="ko-KR" altLang="en-US" sz="2800" b="1" dirty="0">
                <a:solidFill>
                  <a:srgbClr val="984807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12192000" cy="10795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7361767" y="5372100"/>
            <a:ext cx="441536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5421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_본문(이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" y="908050"/>
            <a:ext cx="3119967" cy="0"/>
          </a:xfrm>
          <a:prstGeom prst="line">
            <a:avLst/>
          </a:prstGeom>
          <a:ln w="762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1199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74902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59520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49804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072034" y="908050"/>
            <a:ext cx="3119967" cy="0"/>
          </a:xfrm>
          <a:prstGeom prst="line">
            <a:avLst/>
          </a:prstGeom>
          <a:ln w="76200">
            <a:solidFill>
              <a:srgbClr val="FFCC66">
                <a:alpha val="25098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/33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0081120" cy="548680"/>
          </a:xfrm>
        </p:spPr>
        <p:txBody>
          <a:bodyPr/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34434" y="1052736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n"/>
              <a:defRPr sz="22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>
                <a:latin typeface="+mn-ea"/>
                <a:ea typeface="+mn-ea"/>
              </a:defRPr>
            </a:lvl2pPr>
            <a:lvl3pPr marL="628650" indent="-180975">
              <a:spcAft>
                <a:spcPts val="300"/>
              </a:spcAft>
              <a:buClr>
                <a:srgbClr val="FF6600"/>
              </a:buClr>
              <a:defRPr sz="1600">
                <a:latin typeface="+mn-ea"/>
                <a:ea typeface="+mn-ea"/>
              </a:defRPr>
            </a:lvl3pPr>
            <a:lvl4pPr marL="809625" indent="-180975">
              <a:spcAft>
                <a:spcPts val="300"/>
              </a:spcAft>
              <a:buClr>
                <a:srgbClr val="FF6600"/>
              </a:buClr>
              <a:buSzPct val="96000"/>
              <a:defRPr sz="1400">
                <a:latin typeface="+mn-ea"/>
                <a:ea typeface="+mn-ea"/>
              </a:defRPr>
            </a:lvl4pPr>
            <a:lvl5pPr marL="990600" indent="-180975">
              <a:buClr>
                <a:srgbClr val="00918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53918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085" y="0"/>
            <a:ext cx="4737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968501" y="2565400"/>
            <a:ext cx="4703233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8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6115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4"/>
            <a:ext cx="12192000" cy="555625"/>
          </a:xfrm>
          <a:prstGeom prst="rect">
            <a:avLst/>
          </a:prstGeom>
          <a:solidFill>
            <a:srgbClr val="B3E3EE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35744"/>
            <a:ext cx="10380133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986064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833967" y="981075"/>
            <a:ext cx="9582151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제대로 시작하는 기초 통계학 </a:t>
            </a:r>
            <a:r>
              <a:rPr kumimoji="0"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Excel </a:t>
            </a: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kumimoji="0" lang="de-DE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12801" y="1700213"/>
            <a:ext cx="10655300" cy="1077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b="1" dirty="0">
                <a:ea typeface="맑은 고딕" pitchFamily="50" charset="-127"/>
              </a:rPr>
              <a:t>노경섭</a:t>
            </a:r>
            <a:r>
              <a:rPr kumimoji="0" lang="ko-KR" altLang="en-US" sz="1000" dirty="0">
                <a:ea typeface="맑은 고딕" pitchFamily="50" charset="-127"/>
              </a:rPr>
              <a:t>과 </a:t>
            </a:r>
            <a:r>
              <a:rPr kumimoji="0" lang="ko-KR" altLang="en-US" sz="100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00" b="1" dirty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425451" y="404814"/>
            <a:ext cx="11330516" cy="6048375"/>
          </a:xfrm>
          <a:prstGeom prst="roundRect">
            <a:avLst>
              <a:gd name="adj" fmla="val 8163"/>
            </a:avLst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317" y="5927725"/>
            <a:ext cx="2123016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1272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7344833" y="7461250"/>
            <a:ext cx="121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3600" dirty="0"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798727" y="4811714"/>
            <a:ext cx="17743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6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Chapter</a:t>
            </a:r>
          </a:p>
          <a:p>
            <a:pPr algn="ctr" eaLnBrk="1" latinLnBrk="1" hangingPunct="1">
              <a:defRPr/>
            </a:pPr>
            <a:r>
              <a:rPr lang="en-US" altLang="ko-KR" sz="60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06</a:t>
            </a:r>
            <a:endParaRPr lang="ko-KR" altLang="en-US" sz="60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10364851" y="4868864"/>
            <a:ext cx="149271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b="1" spc="-300" dirty="0">
                <a:ea typeface="맑은 고딕" panose="020B0503020000020004" pitchFamily="50" charset="-127"/>
              </a:rPr>
              <a:t>추정</a:t>
            </a:r>
            <a:endParaRPr lang="en-US" altLang="ko-KR" sz="5400" b="1" spc="-300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>
            <a:spLocks noChangeArrowheads="1"/>
          </p:cNvSpPr>
          <p:nvPr userDrawn="1"/>
        </p:nvSpPr>
        <p:spPr bwMode="auto">
          <a:xfrm>
            <a:off x="9036051" y="5724525"/>
            <a:ext cx="21146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3200" dirty="0">
                <a:solidFill>
                  <a:srgbClr val="7F7F7F"/>
                </a:solidFill>
                <a:ea typeface="맑은 고딕" panose="020B0503020000020004" pitchFamily="50" charset="-127"/>
              </a:rPr>
              <a:t>Estimation</a:t>
            </a:r>
            <a:endParaRPr lang="ko-KR" altLang="en-US" sz="3200" dirty="0">
              <a:solidFill>
                <a:srgbClr val="7F7F7F"/>
              </a:solidFill>
              <a:ea typeface="맑은 고딕" panose="020B0503020000020004" pitchFamily="50" charset="-127"/>
            </a:endParaRPr>
          </a:p>
        </p:txBody>
      </p:sp>
      <p:pic>
        <p:nvPicPr>
          <p:cNvPr id="6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-242888"/>
            <a:ext cx="12240684" cy="486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60257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12192000" cy="6210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8813800" y="44451"/>
            <a:ext cx="2947139" cy="523220"/>
            <a:chOff x="6685508" y="188640"/>
            <a:chExt cx="2211554" cy="521913"/>
          </a:xfrm>
        </p:grpSpPr>
        <p:sp>
          <p:nvSpPr>
            <p:cNvPr id="4" name="직사각형 3"/>
            <p:cNvSpPr/>
            <p:nvPr/>
          </p:nvSpPr>
          <p:spPr>
            <a:xfrm>
              <a:off x="8248456" y="188640"/>
              <a:ext cx="648606" cy="5219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추정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685508" y="188640"/>
              <a:ext cx="1237163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06</a:t>
              </a:r>
              <a:endParaRPr lang="ko-KR" altLang="en-US" sz="2800" b="1" dirty="0">
                <a:solidFill>
                  <a:srgbClr val="984807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12192000" cy="10795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7361767" y="5372100"/>
            <a:ext cx="441536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283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_본문(이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" y="908050"/>
            <a:ext cx="3119967" cy="0"/>
          </a:xfrm>
          <a:prstGeom prst="line">
            <a:avLst/>
          </a:prstGeom>
          <a:ln w="762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1199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74902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59520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49804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072034" y="908050"/>
            <a:ext cx="3119967" cy="0"/>
          </a:xfrm>
          <a:prstGeom prst="line">
            <a:avLst/>
          </a:prstGeom>
          <a:ln w="76200">
            <a:solidFill>
              <a:srgbClr val="FFCC66">
                <a:alpha val="25098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97E74FDA-30E8-46B3-AA0C-C73114E2E0AC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/63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0081120" cy="548680"/>
          </a:xfrm>
        </p:spPr>
        <p:txBody>
          <a:bodyPr/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34434" y="1052736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n"/>
              <a:defRPr sz="22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>
                <a:latin typeface="+mn-ea"/>
                <a:ea typeface="+mn-ea"/>
              </a:defRPr>
            </a:lvl2pPr>
            <a:lvl3pPr marL="628650" indent="-180975">
              <a:spcAft>
                <a:spcPts val="300"/>
              </a:spcAft>
              <a:buClr>
                <a:srgbClr val="FF6600"/>
              </a:buClr>
              <a:defRPr sz="1600">
                <a:latin typeface="+mn-ea"/>
                <a:ea typeface="+mn-ea"/>
              </a:defRPr>
            </a:lvl3pPr>
            <a:lvl4pPr marL="809625" indent="-180975">
              <a:spcAft>
                <a:spcPts val="300"/>
              </a:spcAft>
              <a:buClr>
                <a:srgbClr val="FF6600"/>
              </a:buClr>
              <a:buSzPct val="96000"/>
              <a:defRPr sz="1400">
                <a:latin typeface="+mn-ea"/>
                <a:ea typeface="+mn-ea"/>
              </a:defRPr>
            </a:lvl4pPr>
            <a:lvl5pPr marL="990600" indent="-180975">
              <a:buClr>
                <a:srgbClr val="00918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2598407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7344833" y="7461250"/>
            <a:ext cx="121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3600" dirty="0"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798727" y="4811714"/>
            <a:ext cx="17743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6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Chapter</a:t>
            </a:r>
          </a:p>
          <a:p>
            <a:pPr algn="ctr" eaLnBrk="1" latinLnBrk="1" hangingPunct="1">
              <a:defRPr/>
            </a:pPr>
            <a:r>
              <a:rPr lang="en-US" altLang="ko-KR" sz="60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02</a:t>
            </a:r>
            <a:endParaRPr lang="ko-KR" altLang="en-US" sz="60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543567" y="4868864"/>
            <a:ext cx="43140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b="1" spc="-300" dirty="0">
                <a:ea typeface="맑은 고딕" panose="020B0503020000020004" pitchFamily="50" charset="-127"/>
              </a:rPr>
              <a:t>모집단과 표본</a:t>
            </a:r>
            <a:endParaRPr lang="en-US" altLang="ko-KR" sz="5400" b="1" spc="-300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>
            <a:spLocks noChangeArrowheads="1"/>
          </p:cNvSpPr>
          <p:nvPr userDrawn="1"/>
        </p:nvSpPr>
        <p:spPr bwMode="auto">
          <a:xfrm>
            <a:off x="5969001" y="5707063"/>
            <a:ext cx="45204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3200" dirty="0">
                <a:solidFill>
                  <a:srgbClr val="7F7F7F"/>
                </a:solidFill>
                <a:ea typeface="맑은 고딕" panose="020B0503020000020004" pitchFamily="50" charset="-127"/>
              </a:rPr>
              <a:t>Population and Sample</a:t>
            </a:r>
            <a:endParaRPr lang="ko-KR" altLang="en-US" sz="3200" dirty="0">
              <a:solidFill>
                <a:srgbClr val="7F7F7F"/>
              </a:solidFill>
              <a:ea typeface="맑은 고딕" panose="020B0503020000020004" pitchFamily="50" charset="-127"/>
            </a:endParaRPr>
          </a:p>
        </p:txBody>
      </p:sp>
      <p:pic>
        <p:nvPicPr>
          <p:cNvPr id="6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-242888"/>
            <a:ext cx="12240684" cy="486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6071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085" y="0"/>
            <a:ext cx="4737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968501" y="2565400"/>
            <a:ext cx="4703233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8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09048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4"/>
            <a:ext cx="12192000" cy="555625"/>
          </a:xfrm>
          <a:prstGeom prst="rect">
            <a:avLst/>
          </a:prstGeom>
          <a:solidFill>
            <a:srgbClr val="B3E3EE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35744"/>
            <a:ext cx="10380133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536854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833967" y="981075"/>
            <a:ext cx="9582151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제대로 시작하는 기초 통계학 </a:t>
            </a:r>
            <a:r>
              <a:rPr kumimoji="0"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Excel </a:t>
            </a: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kumimoji="0" lang="de-DE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12801" y="1700213"/>
            <a:ext cx="10655300" cy="1077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b="1" dirty="0">
                <a:ea typeface="맑은 고딕" pitchFamily="50" charset="-127"/>
              </a:rPr>
              <a:t>노경섭</a:t>
            </a:r>
            <a:r>
              <a:rPr kumimoji="0" lang="ko-KR" altLang="en-US" sz="1000" dirty="0">
                <a:ea typeface="맑은 고딕" pitchFamily="50" charset="-127"/>
              </a:rPr>
              <a:t>과 </a:t>
            </a:r>
            <a:r>
              <a:rPr kumimoji="0" lang="ko-KR" altLang="en-US" sz="100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00" b="1" dirty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425451" y="404814"/>
            <a:ext cx="11330516" cy="6048375"/>
          </a:xfrm>
          <a:prstGeom prst="roundRect">
            <a:avLst>
              <a:gd name="adj" fmla="val 8163"/>
            </a:avLst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317" y="5927725"/>
            <a:ext cx="2123016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34943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7344833" y="7461250"/>
            <a:ext cx="121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3600" dirty="0"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798727" y="4811714"/>
            <a:ext cx="17743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6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Chapter</a:t>
            </a:r>
          </a:p>
          <a:p>
            <a:pPr algn="ctr" eaLnBrk="1" latinLnBrk="1" hangingPunct="1">
              <a:defRPr/>
            </a:pPr>
            <a:r>
              <a:rPr lang="en-US" altLang="ko-KR" sz="60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07</a:t>
            </a:r>
            <a:endParaRPr lang="ko-KR" altLang="en-US" sz="60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9056800" y="4868864"/>
            <a:ext cx="28007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b="1" spc="-300" dirty="0">
                <a:ea typeface="맑은 고딕" panose="020B0503020000020004" pitchFamily="50" charset="-127"/>
              </a:rPr>
              <a:t>가설검정</a:t>
            </a:r>
            <a:endParaRPr lang="en-US" altLang="ko-KR" sz="5400" b="1" spc="-300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>
            <a:spLocks noChangeArrowheads="1"/>
          </p:cNvSpPr>
          <p:nvPr userDrawn="1"/>
        </p:nvSpPr>
        <p:spPr bwMode="auto">
          <a:xfrm>
            <a:off x="6921501" y="5724525"/>
            <a:ext cx="367357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3200" dirty="0">
                <a:solidFill>
                  <a:srgbClr val="7F7F7F"/>
                </a:solidFill>
                <a:ea typeface="맑은 고딕" panose="020B0503020000020004" pitchFamily="50" charset="-127"/>
              </a:rPr>
              <a:t>Hypothesis Testing</a:t>
            </a:r>
            <a:endParaRPr lang="ko-KR" altLang="en-US" sz="3200" dirty="0">
              <a:solidFill>
                <a:srgbClr val="7F7F7F"/>
              </a:solidFill>
              <a:ea typeface="맑은 고딕" panose="020B0503020000020004" pitchFamily="50" charset="-127"/>
            </a:endParaRPr>
          </a:p>
        </p:txBody>
      </p:sp>
      <p:pic>
        <p:nvPicPr>
          <p:cNvPr id="6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-242888"/>
            <a:ext cx="12240684" cy="486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40342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12192000" cy="6210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7920567" y="44451"/>
            <a:ext cx="3626812" cy="523220"/>
            <a:chOff x="6685508" y="188640"/>
            <a:chExt cx="2721600" cy="521913"/>
          </a:xfrm>
        </p:grpSpPr>
        <p:sp>
          <p:nvSpPr>
            <p:cNvPr id="4" name="직사각형 3"/>
            <p:cNvSpPr/>
            <p:nvPr/>
          </p:nvSpPr>
          <p:spPr>
            <a:xfrm>
              <a:off x="8248464" y="188640"/>
              <a:ext cx="1158644" cy="5219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가설검정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685508" y="188640"/>
              <a:ext cx="1237170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07</a:t>
              </a:r>
              <a:endParaRPr lang="ko-KR" altLang="en-US" sz="2800" b="1" dirty="0">
                <a:solidFill>
                  <a:srgbClr val="984807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12192000" cy="10795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7361767" y="5372100"/>
            <a:ext cx="441536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96075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_본문(이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" y="908050"/>
            <a:ext cx="3119967" cy="0"/>
          </a:xfrm>
          <a:prstGeom prst="line">
            <a:avLst/>
          </a:prstGeom>
          <a:ln w="762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1199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74902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59520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49804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072034" y="908050"/>
            <a:ext cx="3119967" cy="0"/>
          </a:xfrm>
          <a:prstGeom prst="line">
            <a:avLst/>
          </a:prstGeom>
          <a:ln w="76200">
            <a:solidFill>
              <a:srgbClr val="FFCC66">
                <a:alpha val="25098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431D5938-0EB7-4058-B22E-A257E4B56121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/64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0081120" cy="548680"/>
          </a:xfrm>
        </p:spPr>
        <p:txBody>
          <a:bodyPr/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34434" y="1052736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n"/>
              <a:defRPr sz="22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>
                <a:latin typeface="+mn-ea"/>
                <a:ea typeface="+mn-ea"/>
              </a:defRPr>
            </a:lvl2pPr>
            <a:lvl3pPr marL="628650" indent="-180975">
              <a:spcAft>
                <a:spcPts val="300"/>
              </a:spcAft>
              <a:buClr>
                <a:srgbClr val="FF6600"/>
              </a:buClr>
              <a:defRPr sz="1600">
                <a:latin typeface="+mn-ea"/>
                <a:ea typeface="+mn-ea"/>
              </a:defRPr>
            </a:lvl3pPr>
            <a:lvl4pPr marL="809625" indent="-180975">
              <a:spcAft>
                <a:spcPts val="300"/>
              </a:spcAft>
              <a:buClr>
                <a:srgbClr val="FF6600"/>
              </a:buClr>
              <a:buSzPct val="96000"/>
              <a:defRPr sz="1400">
                <a:latin typeface="+mn-ea"/>
                <a:ea typeface="+mn-ea"/>
              </a:defRPr>
            </a:lvl4pPr>
            <a:lvl5pPr marL="990600" indent="-180975">
              <a:buClr>
                <a:srgbClr val="00918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19235061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085" y="0"/>
            <a:ext cx="4737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968501" y="2565400"/>
            <a:ext cx="4703233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8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2172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4"/>
            <a:ext cx="12192000" cy="555625"/>
          </a:xfrm>
          <a:prstGeom prst="rect">
            <a:avLst/>
          </a:prstGeom>
          <a:solidFill>
            <a:srgbClr val="B3E3EE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35744"/>
            <a:ext cx="10380133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756312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833967" y="981075"/>
            <a:ext cx="9582151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제대로 시작하는 기초 통계학 </a:t>
            </a:r>
            <a:r>
              <a:rPr kumimoji="0"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Excel </a:t>
            </a: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kumimoji="0" lang="de-DE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12801" y="1700213"/>
            <a:ext cx="10655300" cy="1077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b="1" dirty="0">
                <a:ea typeface="맑은 고딕" pitchFamily="50" charset="-127"/>
              </a:rPr>
              <a:t>노경섭</a:t>
            </a:r>
            <a:r>
              <a:rPr kumimoji="0" lang="ko-KR" altLang="en-US" sz="1000" dirty="0">
                <a:ea typeface="맑은 고딕" pitchFamily="50" charset="-127"/>
              </a:rPr>
              <a:t>과 </a:t>
            </a:r>
            <a:r>
              <a:rPr kumimoji="0" lang="ko-KR" altLang="en-US" sz="100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00" b="1" dirty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425451" y="404814"/>
            <a:ext cx="11330516" cy="6048375"/>
          </a:xfrm>
          <a:prstGeom prst="roundRect">
            <a:avLst>
              <a:gd name="adj" fmla="val 8163"/>
            </a:avLst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317" y="5927725"/>
            <a:ext cx="2123016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21369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7344833" y="7461250"/>
            <a:ext cx="121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3600" dirty="0"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798727" y="4811714"/>
            <a:ext cx="17743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6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Chapter</a:t>
            </a:r>
          </a:p>
          <a:p>
            <a:pPr algn="ctr" eaLnBrk="1" latinLnBrk="1" hangingPunct="1">
              <a:defRPr/>
            </a:pPr>
            <a:r>
              <a:rPr lang="en-US" altLang="ko-KR" sz="60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08</a:t>
            </a:r>
            <a:endParaRPr lang="ko-KR" altLang="en-US" sz="60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5825146" y="4868864"/>
            <a:ext cx="60324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b="1" spc="-300" dirty="0">
                <a:ea typeface="맑은 고딕" panose="020B0503020000020004" pitchFamily="50" charset="-127"/>
              </a:rPr>
              <a:t>두 모집단 간의 추론</a:t>
            </a:r>
            <a:endParaRPr lang="en-US" altLang="ko-KR" sz="5400" b="1" spc="-300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>
            <a:spLocks noChangeArrowheads="1"/>
          </p:cNvSpPr>
          <p:nvPr userDrawn="1"/>
        </p:nvSpPr>
        <p:spPr bwMode="auto">
          <a:xfrm>
            <a:off x="2927351" y="5724525"/>
            <a:ext cx="67617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3200" dirty="0">
                <a:solidFill>
                  <a:srgbClr val="7F7F7F"/>
                </a:solidFill>
                <a:ea typeface="맑은 고딕" panose="020B0503020000020004" pitchFamily="50" charset="-127"/>
              </a:rPr>
              <a:t>Inference between two Populations</a:t>
            </a:r>
            <a:endParaRPr lang="ko-KR" altLang="en-US" sz="3200" dirty="0">
              <a:solidFill>
                <a:srgbClr val="7F7F7F"/>
              </a:solidFill>
              <a:ea typeface="맑은 고딕" panose="020B0503020000020004" pitchFamily="50" charset="-127"/>
            </a:endParaRPr>
          </a:p>
        </p:txBody>
      </p:sp>
      <p:pic>
        <p:nvPicPr>
          <p:cNvPr id="6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-242888"/>
            <a:ext cx="12240684" cy="486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052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12192000" cy="6210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6974417" y="0"/>
            <a:ext cx="4413887" cy="523220"/>
            <a:chOff x="6685508" y="188640"/>
            <a:chExt cx="3311746" cy="522566"/>
          </a:xfrm>
        </p:grpSpPr>
        <p:sp>
          <p:nvSpPr>
            <p:cNvPr id="4" name="직사각형 3"/>
            <p:cNvSpPr/>
            <p:nvPr/>
          </p:nvSpPr>
          <p:spPr>
            <a:xfrm>
              <a:off x="8248236" y="188640"/>
              <a:ext cx="1749018" cy="522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모집단과 표본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685508" y="188640"/>
              <a:ext cx="1236989" cy="522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02</a:t>
              </a:r>
              <a:endParaRPr lang="ko-KR" altLang="en-US" sz="2800" b="1" dirty="0">
                <a:solidFill>
                  <a:srgbClr val="984807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12192000" cy="10795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7361767" y="5372100"/>
            <a:ext cx="441536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52279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12192000" cy="6210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5712885" y="44451"/>
            <a:ext cx="5308363" cy="523220"/>
            <a:chOff x="6685508" y="188640"/>
            <a:chExt cx="3983345" cy="522566"/>
          </a:xfrm>
        </p:grpSpPr>
        <p:sp>
          <p:nvSpPr>
            <p:cNvPr id="4" name="직사각형 3"/>
            <p:cNvSpPr/>
            <p:nvPr/>
          </p:nvSpPr>
          <p:spPr>
            <a:xfrm>
              <a:off x="8248421" y="188640"/>
              <a:ext cx="2420432" cy="522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두 모집단 간의 추론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685508" y="188640"/>
              <a:ext cx="1237136" cy="522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08</a:t>
              </a:r>
              <a:endParaRPr lang="ko-KR" altLang="en-US" sz="2800" b="1" dirty="0">
                <a:solidFill>
                  <a:srgbClr val="984807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12192000" cy="10795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7361767" y="5372100"/>
            <a:ext cx="441536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00053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_본문(이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" y="908050"/>
            <a:ext cx="3119967" cy="0"/>
          </a:xfrm>
          <a:prstGeom prst="line">
            <a:avLst/>
          </a:prstGeom>
          <a:ln w="762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1199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74902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59520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49804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072034" y="908050"/>
            <a:ext cx="3119967" cy="0"/>
          </a:xfrm>
          <a:prstGeom prst="line">
            <a:avLst/>
          </a:prstGeom>
          <a:ln w="76200">
            <a:solidFill>
              <a:srgbClr val="FFCC66">
                <a:alpha val="25098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AF91510-9823-4EC2-BFAE-2F7169EB27D9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/72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0081120" cy="548680"/>
          </a:xfrm>
        </p:spPr>
        <p:txBody>
          <a:bodyPr/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34434" y="1052736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n"/>
              <a:defRPr sz="22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>
                <a:latin typeface="+mn-ea"/>
                <a:ea typeface="+mn-ea"/>
              </a:defRPr>
            </a:lvl2pPr>
            <a:lvl3pPr marL="628650" indent="-180975">
              <a:spcAft>
                <a:spcPts val="300"/>
              </a:spcAft>
              <a:buClr>
                <a:srgbClr val="FF6600"/>
              </a:buClr>
              <a:defRPr sz="1600">
                <a:latin typeface="+mn-ea"/>
                <a:ea typeface="+mn-ea"/>
              </a:defRPr>
            </a:lvl3pPr>
            <a:lvl4pPr marL="809625" indent="-180975">
              <a:spcAft>
                <a:spcPts val="300"/>
              </a:spcAft>
              <a:buClr>
                <a:srgbClr val="FF6600"/>
              </a:buClr>
              <a:buSzPct val="96000"/>
              <a:defRPr sz="1400">
                <a:latin typeface="+mn-ea"/>
                <a:ea typeface="+mn-ea"/>
              </a:defRPr>
            </a:lvl4pPr>
            <a:lvl5pPr marL="990600" indent="-180975">
              <a:buClr>
                <a:srgbClr val="00918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21166574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085" y="0"/>
            <a:ext cx="4737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968501" y="2565400"/>
            <a:ext cx="4703233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8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0479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4"/>
            <a:ext cx="12192000" cy="555625"/>
          </a:xfrm>
          <a:prstGeom prst="rect">
            <a:avLst/>
          </a:prstGeom>
          <a:solidFill>
            <a:srgbClr val="B3E3EE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35744"/>
            <a:ext cx="10380133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7488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_본문(이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" y="908050"/>
            <a:ext cx="3119967" cy="0"/>
          </a:xfrm>
          <a:prstGeom prst="line">
            <a:avLst/>
          </a:prstGeom>
          <a:ln w="762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1199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74902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59520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49804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072034" y="908050"/>
            <a:ext cx="3119967" cy="0"/>
          </a:xfrm>
          <a:prstGeom prst="line">
            <a:avLst/>
          </a:prstGeom>
          <a:ln w="76200">
            <a:solidFill>
              <a:srgbClr val="FFCC66">
                <a:alpha val="25098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2BCE13CD-ECC7-49DC-84A9-E640324F99D6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/35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0081120" cy="548680"/>
          </a:xfrm>
        </p:spPr>
        <p:txBody>
          <a:bodyPr/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34434" y="1052736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n"/>
              <a:defRPr sz="22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>
                <a:latin typeface="+mn-ea"/>
                <a:ea typeface="+mn-ea"/>
              </a:defRPr>
            </a:lvl2pPr>
            <a:lvl3pPr marL="628650" indent="-180975">
              <a:spcAft>
                <a:spcPts val="300"/>
              </a:spcAft>
              <a:buClr>
                <a:srgbClr val="FF6600"/>
              </a:buClr>
              <a:defRPr sz="1600">
                <a:latin typeface="+mn-ea"/>
                <a:ea typeface="+mn-ea"/>
              </a:defRPr>
            </a:lvl3pPr>
            <a:lvl4pPr marL="809625" indent="-180975">
              <a:spcAft>
                <a:spcPts val="300"/>
              </a:spcAft>
              <a:buClr>
                <a:srgbClr val="FF6600"/>
              </a:buClr>
              <a:buSzPct val="96000"/>
              <a:defRPr sz="1400">
                <a:latin typeface="+mn-ea"/>
                <a:ea typeface="+mn-ea"/>
              </a:defRPr>
            </a:lvl4pPr>
            <a:lvl5pPr marL="990600" indent="-180975">
              <a:buClr>
                <a:srgbClr val="00918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86549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7344833" y="7461250"/>
            <a:ext cx="121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3600" dirty="0"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798727" y="4811714"/>
            <a:ext cx="17743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6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Chapter</a:t>
            </a:r>
          </a:p>
          <a:p>
            <a:pPr algn="ctr" eaLnBrk="1" latinLnBrk="1" hangingPunct="1">
              <a:defRPr/>
            </a:pPr>
            <a:r>
              <a:rPr lang="en-US" altLang="ko-KR" sz="60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10</a:t>
            </a:r>
            <a:endParaRPr lang="ko-KR" altLang="en-US" sz="60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8197591" y="4868864"/>
            <a:ext cx="36599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b="1" spc="-300" dirty="0">
                <a:ea typeface="맑은 고딕" panose="020B0503020000020004" pitchFamily="50" charset="-127"/>
              </a:rPr>
              <a:t>연관성 분석</a:t>
            </a:r>
            <a:endParaRPr lang="en-US" altLang="ko-KR" sz="5400" b="1" spc="-300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>
            <a:spLocks noChangeArrowheads="1"/>
          </p:cNvSpPr>
          <p:nvPr userDrawn="1"/>
        </p:nvSpPr>
        <p:spPr bwMode="auto">
          <a:xfrm>
            <a:off x="6671734" y="5724525"/>
            <a:ext cx="39148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3200" dirty="0">
                <a:solidFill>
                  <a:srgbClr val="7F7F7F"/>
                </a:solidFill>
                <a:ea typeface="맑은 고딕" panose="020B0503020000020004" pitchFamily="50" charset="-127"/>
              </a:rPr>
              <a:t>Association Analysis</a:t>
            </a:r>
            <a:endParaRPr lang="ko-KR" altLang="en-US" sz="3200" dirty="0">
              <a:solidFill>
                <a:srgbClr val="7F7F7F"/>
              </a:solidFill>
              <a:ea typeface="맑은 고딕" panose="020B0503020000020004" pitchFamily="50" charset="-127"/>
            </a:endParaRPr>
          </a:p>
        </p:txBody>
      </p:sp>
      <p:pic>
        <p:nvPicPr>
          <p:cNvPr id="6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-242888"/>
            <a:ext cx="12240684" cy="486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6670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12192000" cy="6210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7310968" y="44451"/>
            <a:ext cx="4074051" cy="523220"/>
            <a:chOff x="6685508" y="188640"/>
            <a:chExt cx="3056718" cy="521913"/>
          </a:xfrm>
        </p:grpSpPr>
        <p:sp>
          <p:nvSpPr>
            <p:cNvPr id="4" name="직사각형 3"/>
            <p:cNvSpPr/>
            <p:nvPr/>
          </p:nvSpPr>
          <p:spPr>
            <a:xfrm>
              <a:off x="8248211" y="188640"/>
              <a:ext cx="1494015" cy="5219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연관성</a:t>
              </a:r>
              <a:r>
                <a:rPr lang="en-US" altLang="ko-KR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 </a:t>
              </a: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분석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685508" y="188640"/>
              <a:ext cx="1236969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10</a:t>
              </a:r>
              <a:endParaRPr lang="ko-KR" altLang="en-US" sz="2800" b="1" dirty="0">
                <a:solidFill>
                  <a:srgbClr val="984807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12192000" cy="10795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7361767" y="5372100"/>
            <a:ext cx="441536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8906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_본문(이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" y="908050"/>
            <a:ext cx="3119967" cy="0"/>
          </a:xfrm>
          <a:prstGeom prst="line">
            <a:avLst/>
          </a:prstGeom>
          <a:ln w="762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1199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74902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59520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49804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072034" y="908050"/>
            <a:ext cx="3119967" cy="0"/>
          </a:xfrm>
          <a:prstGeom prst="line">
            <a:avLst/>
          </a:prstGeom>
          <a:ln w="76200">
            <a:solidFill>
              <a:srgbClr val="FFCC66">
                <a:alpha val="25098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89E122F1-0D26-4AFD-8146-CDBADC5E921F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/52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0081120" cy="548680"/>
          </a:xfrm>
        </p:spPr>
        <p:txBody>
          <a:bodyPr/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34434" y="1052736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n"/>
              <a:defRPr sz="22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>
                <a:latin typeface="+mn-ea"/>
                <a:ea typeface="+mn-ea"/>
              </a:defRPr>
            </a:lvl2pPr>
            <a:lvl3pPr marL="628650" indent="-180975">
              <a:spcAft>
                <a:spcPts val="300"/>
              </a:spcAft>
              <a:buClr>
                <a:srgbClr val="FF6600"/>
              </a:buClr>
              <a:defRPr sz="1600">
                <a:latin typeface="+mn-ea"/>
                <a:ea typeface="+mn-ea"/>
              </a:defRPr>
            </a:lvl3pPr>
            <a:lvl4pPr marL="809625" indent="-180975">
              <a:spcAft>
                <a:spcPts val="300"/>
              </a:spcAft>
              <a:buClr>
                <a:srgbClr val="FF6600"/>
              </a:buClr>
              <a:buSzPct val="96000"/>
              <a:defRPr sz="1400">
                <a:latin typeface="+mn-ea"/>
                <a:ea typeface="+mn-ea"/>
              </a:defRPr>
            </a:lvl4pPr>
            <a:lvl5pPr marL="990600" indent="-180975">
              <a:buClr>
                <a:srgbClr val="00918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472802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7344833" y="7461250"/>
            <a:ext cx="121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3600" dirty="0"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798727" y="4811714"/>
            <a:ext cx="17743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6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Chapter</a:t>
            </a:r>
          </a:p>
          <a:p>
            <a:pPr algn="ctr" eaLnBrk="1" latinLnBrk="1" hangingPunct="1">
              <a:defRPr/>
            </a:pPr>
            <a:r>
              <a:rPr lang="en-US" altLang="ko-KR" sz="60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04</a:t>
            </a:r>
            <a:endParaRPr lang="ko-KR" altLang="en-US" sz="60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8197591" y="4868864"/>
            <a:ext cx="36599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b="1" spc="-300" dirty="0">
                <a:ea typeface="맑은 고딕" panose="020B0503020000020004" pitchFamily="50" charset="-127"/>
              </a:rPr>
              <a:t>확률과 통계</a:t>
            </a:r>
            <a:endParaRPr lang="en-US" altLang="ko-KR" sz="5400" b="1" spc="-300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>
            <a:spLocks noChangeArrowheads="1"/>
          </p:cNvSpPr>
          <p:nvPr userDrawn="1"/>
        </p:nvSpPr>
        <p:spPr bwMode="auto">
          <a:xfrm>
            <a:off x="5808134" y="5724525"/>
            <a:ext cx="47337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3200" dirty="0">
                <a:solidFill>
                  <a:srgbClr val="7F7F7F"/>
                </a:solidFill>
                <a:ea typeface="맑은 고딕" panose="020B0503020000020004" pitchFamily="50" charset="-127"/>
              </a:rPr>
              <a:t>Probability and Statistics</a:t>
            </a:r>
            <a:endParaRPr lang="ko-KR" altLang="en-US" sz="3200" dirty="0">
              <a:solidFill>
                <a:srgbClr val="7F7F7F"/>
              </a:solidFill>
              <a:ea typeface="맑은 고딕" panose="020B0503020000020004" pitchFamily="50" charset="-127"/>
            </a:endParaRPr>
          </a:p>
        </p:txBody>
      </p:sp>
      <p:pic>
        <p:nvPicPr>
          <p:cNvPr id="6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-242888"/>
            <a:ext cx="12240684" cy="486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5220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12192000" cy="6210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7344834" y="44451"/>
            <a:ext cx="4074051" cy="523220"/>
            <a:chOff x="6685508" y="188640"/>
            <a:chExt cx="3056719" cy="521913"/>
          </a:xfrm>
        </p:grpSpPr>
        <p:sp>
          <p:nvSpPr>
            <p:cNvPr id="4" name="직사각형 3"/>
            <p:cNvSpPr/>
            <p:nvPr/>
          </p:nvSpPr>
          <p:spPr>
            <a:xfrm>
              <a:off x="8248212" y="188640"/>
              <a:ext cx="1494015" cy="5219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확률과</a:t>
              </a:r>
              <a:r>
                <a:rPr lang="en-US" altLang="ko-KR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 </a:t>
              </a: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통계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685508" y="188640"/>
              <a:ext cx="1236970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04</a:t>
              </a:r>
              <a:endParaRPr lang="ko-KR" altLang="en-US" sz="2800" b="1" dirty="0">
                <a:solidFill>
                  <a:srgbClr val="984807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12192000" cy="10795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7361767" y="5372100"/>
            <a:ext cx="441536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80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2020-11-12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55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36" r:id="rId2"/>
    <p:sldLayoutId id="2147483737" r:id="rId3"/>
    <p:sldLayoutId id="2147483738" r:id="rId4"/>
    <p:sldLayoutId id="2147483733" r:id="rId5"/>
    <p:sldLayoutId id="2147483734" r:id="rId6"/>
    <p:sldLayoutId id="2147483735" r:id="rId7"/>
    <p:sldLayoutId id="2147483730" r:id="rId8"/>
    <p:sldLayoutId id="2147483731" r:id="rId9"/>
    <p:sldLayoutId id="2147483732" r:id="rId10"/>
    <p:sldLayoutId id="2147483662" r:id="rId11"/>
    <p:sldLayoutId id="2147483663" r:id="rId12"/>
    <p:sldLayoutId id="2147483664" r:id="rId13"/>
    <p:sldLayoutId id="2147483665" r:id="rId14"/>
    <p:sldLayoutId id="2147483666" r:id="rId15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3059794-8823-4E36-BA6A-5EAB514F42B4}" type="datetime1">
              <a:rPr lang="ko-KR" altLang="en-US"/>
              <a:pPr>
                <a:defRPr/>
              </a:pPr>
              <a:t>2020-11-12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06D94EA-ED4B-415D-886D-5A3A569AD441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24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1A8216F-5CC3-44E5-8CB9-56AD2F55B42C}" type="datetime1">
              <a:rPr lang="ko-KR" altLang="en-US"/>
              <a:pPr>
                <a:defRPr/>
              </a:pPr>
              <a:t>2020-11-12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BB09C212-C70A-4055-B1A4-8D6E03418F2F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35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39C4E2E-9A0A-4810-BDE6-74D46BF3577E}" type="datetime1">
              <a:rPr lang="ko-KR" altLang="en-US"/>
              <a:pPr>
                <a:defRPr/>
              </a:pPr>
              <a:t>2020-11-12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EFCABA6F-4312-40F9-8B42-3595C5068237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85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27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73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5.png"/><Relationship Id="rId4" Type="http://schemas.openxmlformats.org/officeDocument/2006/relationships/image" Target="../media/image27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81.pn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3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1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3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3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34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1.png"/><Relationship Id="rId7" Type="http://schemas.openxmlformats.org/officeDocument/2006/relationships/image" Target="../media/image34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5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1" y="1371997"/>
            <a:ext cx="6026009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defRPr/>
            </a:pPr>
            <a:r>
              <a:rPr kumimoji="1" lang="en-US" altLang="ko-KR" sz="48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01 </a:t>
            </a:r>
            <a:r>
              <a:rPr kumimoji="1" lang="ko-KR" altLang="en-US" sz="4800" b="1" spc="-150" dirty="0" err="1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점추정과</a:t>
            </a:r>
            <a:r>
              <a:rPr kumimoji="1" lang="ko-KR" altLang="en-US" sz="48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 구간추정</a:t>
            </a:r>
            <a:endParaRPr kumimoji="1" lang="en-US" altLang="en-US" sz="4800" b="1" spc="-150" dirty="0">
              <a:solidFill>
                <a:prstClr val="black"/>
              </a:solidFill>
              <a:latin typeface="맑은 고딕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349500"/>
            <a:ext cx="69119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:: Keywords </a:t>
            </a:r>
            <a:r>
              <a:rPr kumimoji="1" lang="ko-KR" altLang="en-US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점추정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구간추정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신뢰구간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추정이란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점추정</a:t>
            </a:r>
            <a:r>
              <a:rPr lang="en-US" altLang="ko-KR" dirty="0"/>
              <a:t>(point estimation)</a:t>
            </a:r>
          </a:p>
          <a:p>
            <a:pPr marL="307975" indent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점추정은</a:t>
            </a:r>
            <a:r>
              <a:rPr lang="ko-KR" altLang="en-US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 err="1">
                <a:solidFill>
                  <a:schemeClr val="tx1"/>
                </a:solidFill>
              </a:rPr>
              <a:t>모수를</a:t>
            </a:r>
            <a:r>
              <a:rPr lang="ko-KR" altLang="en-US" sz="1800" b="0" dirty="0">
                <a:solidFill>
                  <a:schemeClr val="tx1"/>
                </a:solidFill>
              </a:rPr>
              <a:t> 특정한 수치로 표현하는 것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307975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Ex. </a:t>
            </a:r>
            <a:r>
              <a:rPr lang="ko-KR" altLang="en-US" sz="1800" b="0" dirty="0">
                <a:solidFill>
                  <a:schemeClr val="tx1"/>
                </a:solidFill>
              </a:rPr>
              <a:t>통학 시간에 대해 </a:t>
            </a:r>
            <a:r>
              <a:rPr lang="ko-KR" altLang="en-US" sz="1800" b="0" dirty="0" err="1">
                <a:solidFill>
                  <a:schemeClr val="tx1"/>
                </a:solidFill>
              </a:rPr>
              <a:t>점추정은</a:t>
            </a:r>
            <a:r>
              <a:rPr lang="ko-KR" altLang="en-US" sz="1800" b="0" dirty="0">
                <a:solidFill>
                  <a:schemeClr val="tx1"/>
                </a:solidFill>
              </a:rPr>
              <a:t> </a:t>
            </a:r>
            <a:r>
              <a:rPr lang="en-US" altLang="ko-KR" sz="1800" b="0" dirty="0">
                <a:solidFill>
                  <a:schemeClr val="tx1"/>
                </a:solidFill>
              </a:rPr>
              <a:t>30</a:t>
            </a:r>
            <a:r>
              <a:rPr lang="ko-KR" altLang="en-US" sz="1800" b="0" dirty="0">
                <a:solidFill>
                  <a:schemeClr val="tx1"/>
                </a:solidFill>
              </a:rPr>
              <a:t>분</a:t>
            </a:r>
            <a:r>
              <a:rPr lang="en-US" altLang="ko-KR" sz="1800" b="0" dirty="0">
                <a:solidFill>
                  <a:schemeClr val="tx1"/>
                </a:solidFill>
              </a:rPr>
              <a:t>, 40</a:t>
            </a:r>
            <a:r>
              <a:rPr lang="ko-KR" altLang="en-US" sz="1800" b="0" dirty="0">
                <a:solidFill>
                  <a:schemeClr val="tx1"/>
                </a:solidFill>
              </a:rPr>
              <a:t>분과 같이 특정한 수치로 표현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6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dirty="0"/>
              <a:t>구간추정</a:t>
            </a:r>
            <a:r>
              <a:rPr lang="en-US" altLang="ko-KR" dirty="0"/>
              <a:t>(interval estimation)</a:t>
            </a:r>
          </a:p>
          <a:p>
            <a:pPr marL="307975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구간추정은 </a:t>
            </a:r>
            <a:r>
              <a:rPr lang="ko-KR" altLang="en-US" sz="1800" b="0" dirty="0" err="1">
                <a:solidFill>
                  <a:schemeClr val="tx1"/>
                </a:solidFill>
              </a:rPr>
              <a:t>모수를</a:t>
            </a:r>
            <a:r>
              <a:rPr lang="ko-KR" altLang="en-US" sz="1800" b="0" dirty="0">
                <a:solidFill>
                  <a:schemeClr val="tx1"/>
                </a:solidFill>
              </a:rPr>
              <a:t> 최소값과 최대값의 범위로 추정하는 것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307975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Ex. </a:t>
            </a:r>
            <a:r>
              <a:rPr lang="ko-KR" altLang="en-US" sz="1800" b="0" dirty="0">
                <a:solidFill>
                  <a:schemeClr val="tx1"/>
                </a:solidFill>
              </a:rPr>
              <a:t>통학 시간에 대해 구간추정은 </a:t>
            </a:r>
            <a:r>
              <a:rPr lang="en-US" altLang="ko-KR" sz="1800" b="0" dirty="0">
                <a:solidFill>
                  <a:schemeClr val="tx1"/>
                </a:solidFill>
              </a:rPr>
              <a:t>30</a:t>
            </a:r>
            <a:r>
              <a:rPr lang="ko-KR" altLang="en-US" sz="1800" b="0" dirty="0">
                <a:solidFill>
                  <a:schemeClr val="tx1"/>
                </a:solidFill>
              </a:rPr>
              <a:t>분</a:t>
            </a:r>
            <a:r>
              <a:rPr lang="en-US" altLang="ko-KR" sz="1800" b="0" dirty="0">
                <a:solidFill>
                  <a:schemeClr val="tx1"/>
                </a:solidFill>
              </a:rPr>
              <a:t>~40</a:t>
            </a:r>
            <a:r>
              <a:rPr lang="ko-KR" altLang="en-US" sz="1800" b="0" dirty="0">
                <a:solidFill>
                  <a:schemeClr val="tx1"/>
                </a:solidFill>
              </a:rPr>
              <a:t>분과 같이 범위로 표현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307975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추정이란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2367516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추정치</a:t>
            </a:r>
            <a:r>
              <a:rPr lang="en-US" altLang="ko-KR" dirty="0"/>
              <a:t>(estimate)</a:t>
            </a:r>
          </a:p>
          <a:p>
            <a:pPr marL="307975" indent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모수를</a:t>
            </a:r>
            <a:r>
              <a:rPr lang="ko-KR" altLang="en-US" sz="1800" b="0" dirty="0">
                <a:solidFill>
                  <a:schemeClr val="tx1"/>
                </a:solidFill>
              </a:rPr>
              <a:t> 추정하기 위해 선택된 표본을 대상으로 구체적으로 도출된 통계량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600" b="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dirty="0" err="1"/>
              <a:t>추정량</a:t>
            </a:r>
            <a:r>
              <a:rPr lang="en-US" altLang="ko-KR" dirty="0"/>
              <a:t>(estimator)</a:t>
            </a:r>
          </a:p>
          <a:p>
            <a:pPr marL="307975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표본에서 관찰된 값으로 추정치를 계산하기 위한 도출 함수</a:t>
            </a:r>
            <a:endParaRPr lang="en-US" altLang="ko-KR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674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구간추정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356146" cy="5472113"/>
          </a:xfrm>
        </p:spPr>
        <p:txBody>
          <a:bodyPr/>
          <a:lstStyle/>
          <a:p>
            <a:pPr latinLnBrk="0">
              <a:defRPr/>
            </a:pPr>
            <a:r>
              <a:rPr lang="ko-KR" altLang="en-US" dirty="0"/>
              <a:t>구간추정을 사용하는 이유</a:t>
            </a:r>
            <a:endParaRPr lang="en-US" altLang="ko-KR" dirty="0"/>
          </a:p>
          <a:p>
            <a:pPr marL="290513" indent="0" latinLnBrk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조사자의 입장에서 오차를 줄이기 위하여 명확한 수치를 제시하는 </a:t>
            </a:r>
            <a:r>
              <a:rPr lang="ko-KR" altLang="en-US" sz="1800" b="0" dirty="0" err="1">
                <a:solidFill>
                  <a:schemeClr val="tx1"/>
                </a:solidFill>
              </a:rPr>
              <a:t>점추정</a:t>
            </a:r>
            <a:r>
              <a:rPr lang="ko-KR" altLang="en-US" sz="1800" b="0" dirty="0">
                <a:solidFill>
                  <a:schemeClr val="tx1"/>
                </a:solidFill>
              </a:rPr>
              <a:t> 대신</a:t>
            </a:r>
            <a:r>
              <a:rPr lang="en-US" altLang="ko-KR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</a:rPr>
              <a:t>신뢰도를 제시하면서 </a:t>
            </a:r>
            <a:r>
              <a:rPr lang="ko-KR" altLang="en-US" sz="1800" b="0" dirty="0" err="1">
                <a:solidFill>
                  <a:schemeClr val="tx1"/>
                </a:solidFill>
              </a:rPr>
              <a:t>상한값과</a:t>
            </a:r>
            <a:r>
              <a:rPr lang="ko-KR" altLang="en-US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 err="1">
                <a:solidFill>
                  <a:schemeClr val="tx1"/>
                </a:solidFill>
              </a:rPr>
              <a:t>하한값으로</a:t>
            </a:r>
            <a:r>
              <a:rPr lang="ko-KR" altLang="en-US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 err="1">
                <a:solidFill>
                  <a:schemeClr val="tx1"/>
                </a:solidFill>
              </a:rPr>
              <a:t>모수를</a:t>
            </a:r>
            <a:r>
              <a:rPr lang="ko-KR" altLang="en-US" sz="1800" b="0" dirty="0">
                <a:solidFill>
                  <a:schemeClr val="tx1"/>
                </a:solidFill>
              </a:rPr>
              <a:t> 추정하는 구간추정을 사용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endParaRPr lang="en-US" altLang="ko-KR" sz="1600" dirty="0"/>
          </a:p>
          <a:p>
            <a:pPr latinLnBrk="0">
              <a:defRPr/>
            </a:pPr>
            <a:r>
              <a:rPr lang="ko-KR" altLang="en-US" dirty="0"/>
              <a:t>신뢰구간</a:t>
            </a:r>
            <a:endParaRPr lang="en-US" altLang="ko-KR" dirty="0"/>
          </a:p>
          <a:p>
            <a:pPr marL="290513" indent="0" latinLnBrk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상한값과</a:t>
            </a:r>
            <a:r>
              <a:rPr lang="ko-KR" altLang="en-US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 err="1">
                <a:solidFill>
                  <a:schemeClr val="tx1"/>
                </a:solidFill>
              </a:rPr>
              <a:t>하한값의</a:t>
            </a:r>
            <a:r>
              <a:rPr lang="ko-KR" altLang="en-US" sz="1800" b="0" dirty="0">
                <a:solidFill>
                  <a:schemeClr val="tx1"/>
                </a:solidFill>
              </a:rPr>
              <a:t> 구간으로 표시되며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신뢰수준을 기준으로 추정된 점으로부터 음</a:t>
            </a:r>
            <a:r>
              <a:rPr lang="en-US" altLang="ko-KR" sz="1800" b="0" dirty="0">
                <a:solidFill>
                  <a:schemeClr val="tx1"/>
                </a:solidFill>
              </a:rPr>
              <a:t>(-)</a:t>
            </a:r>
            <a:r>
              <a:rPr lang="ko-KR" altLang="en-US" sz="1800" b="0" dirty="0">
                <a:solidFill>
                  <a:schemeClr val="tx1"/>
                </a:solidFill>
              </a:rPr>
              <a:t>의 방향과 양</a:t>
            </a:r>
            <a:r>
              <a:rPr lang="en-US" altLang="ko-KR" sz="1800" b="0" dirty="0">
                <a:solidFill>
                  <a:schemeClr val="tx1"/>
                </a:solidFill>
              </a:rPr>
              <a:t>(+)</a:t>
            </a:r>
            <a:r>
              <a:rPr lang="ko-KR" altLang="en-US" sz="1800" b="0" dirty="0">
                <a:solidFill>
                  <a:schemeClr val="tx1"/>
                </a:solidFill>
              </a:rPr>
              <a:t>의 방향으로 하한과 상한을 표시</a:t>
            </a:r>
            <a:endParaRPr lang="en-US" altLang="ko-KR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구간추정</a:t>
            </a:r>
          </a:p>
        </p:txBody>
      </p:sp>
      <p:pic>
        <p:nvPicPr>
          <p:cNvPr id="17411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052514"/>
            <a:ext cx="38417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1414464"/>
            <a:ext cx="15621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1812926"/>
            <a:ext cx="12573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349501"/>
            <a:ext cx="4752975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789" y="3614739"/>
            <a:ext cx="5913437" cy="303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구간추정</a:t>
            </a:r>
          </a:p>
        </p:txBody>
      </p:sp>
      <p:pic>
        <p:nvPicPr>
          <p:cNvPr id="18435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484313"/>
            <a:ext cx="8280400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구간추정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356146" cy="573314"/>
          </a:xfrm>
        </p:spPr>
        <p:txBody>
          <a:bodyPr/>
          <a:lstStyle/>
          <a:p>
            <a:pPr marL="180000" indent="-180000" latinLnBrk="0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/>
                </a:solidFill>
              </a:rPr>
              <a:t>신뢰도 </a:t>
            </a:r>
            <a:r>
              <a:rPr lang="en-US" altLang="ko-KR" dirty="0">
                <a:solidFill>
                  <a:schemeClr val="tx1"/>
                </a:solidFill>
              </a:rPr>
              <a:t>90%</a:t>
            </a:r>
            <a:r>
              <a:rPr lang="ko-KR" altLang="en-US" dirty="0">
                <a:solidFill>
                  <a:schemeClr val="tx1"/>
                </a:solidFill>
              </a:rPr>
              <a:t>에서의 구간추정</a:t>
            </a: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5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1" b="67032"/>
          <a:stretch/>
        </p:blipFill>
        <p:spPr bwMode="auto">
          <a:xfrm>
            <a:off x="2422526" y="2243337"/>
            <a:ext cx="6265863" cy="949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4" r="50000" b="85755"/>
          <a:stretch/>
        </p:blipFill>
        <p:spPr bwMode="auto">
          <a:xfrm>
            <a:off x="2422526" y="1770744"/>
            <a:ext cx="3132931" cy="43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5617030" y="1764633"/>
            <a:ext cx="4415971" cy="49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  <a:defRPr/>
            </a:pPr>
            <a:r>
              <a:rPr lang="ko-KR" altLang="en-US" sz="16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이므로 다음과 같이 구할 수 있다</a:t>
            </a:r>
            <a:r>
              <a:rPr lang="en-US" altLang="ko-KR" sz="16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8" name="내용 개체 틀 1"/>
          <p:cNvSpPr txBox="1">
            <a:spLocks/>
          </p:cNvSpPr>
          <p:nvPr/>
        </p:nvSpPr>
        <p:spPr bwMode="auto">
          <a:xfrm>
            <a:off x="1774825" y="3519715"/>
            <a:ext cx="8356146" cy="573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 latinLnBrk="0"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신뢰도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95%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에서의 구간추정</a:t>
            </a:r>
            <a:endParaRPr lang="en-US" altLang="ko-KR" sz="1800" b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43" r="49018" b="52007"/>
          <a:stretch/>
        </p:blipFill>
        <p:spPr bwMode="auto">
          <a:xfrm>
            <a:off x="2422527" y="4211957"/>
            <a:ext cx="3194503" cy="36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1"/>
          <p:cNvSpPr txBox="1">
            <a:spLocks/>
          </p:cNvSpPr>
          <p:nvPr/>
        </p:nvSpPr>
        <p:spPr bwMode="auto">
          <a:xfrm>
            <a:off x="5617030" y="4185862"/>
            <a:ext cx="4415971" cy="49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  <a:defRPr/>
            </a:pPr>
            <a:r>
              <a:rPr lang="ko-KR" altLang="en-US" sz="16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이므로 다음과 같이 구할 수 있다</a:t>
            </a:r>
            <a:r>
              <a:rPr lang="en-US" altLang="ko-KR" sz="16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11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70" b="32810"/>
          <a:stretch/>
        </p:blipFill>
        <p:spPr bwMode="auto">
          <a:xfrm>
            <a:off x="2422526" y="4765183"/>
            <a:ext cx="6265863" cy="88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구간추정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19459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38" r="49018" b="16101"/>
          <a:stretch/>
        </p:blipFill>
        <p:spPr bwMode="auto">
          <a:xfrm>
            <a:off x="2422527" y="1834704"/>
            <a:ext cx="3194503" cy="394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356146" cy="573314"/>
          </a:xfrm>
        </p:spPr>
        <p:txBody>
          <a:bodyPr/>
          <a:lstStyle/>
          <a:p>
            <a:pPr marL="180000" indent="-180000" latinLnBrk="0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/>
                </a:solidFill>
              </a:rPr>
              <a:t>신뢰도 </a:t>
            </a:r>
            <a:r>
              <a:rPr lang="en-US" altLang="ko-KR" dirty="0">
                <a:solidFill>
                  <a:schemeClr val="tx1"/>
                </a:solidFill>
              </a:rPr>
              <a:t>99%</a:t>
            </a:r>
            <a:r>
              <a:rPr lang="ko-KR" altLang="en-US" dirty="0">
                <a:solidFill>
                  <a:schemeClr val="tx1"/>
                </a:solidFill>
              </a:rPr>
              <a:t>에서의 구간추정</a:t>
            </a:r>
            <a:endParaRPr lang="en-US" altLang="ko-KR" sz="1800" b="0" dirty="0">
              <a:solidFill>
                <a:schemeClr val="tx1"/>
              </a:solidFill>
            </a:endParaRPr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5617030" y="1764633"/>
            <a:ext cx="4415971" cy="49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  <a:defRPr/>
            </a:pPr>
            <a:r>
              <a:rPr lang="ko-KR" altLang="en-US" sz="16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이므로 다음과 같이 구할 수 있다</a:t>
            </a:r>
            <a:r>
              <a:rPr lang="en-US" altLang="ko-KR" sz="16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12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52" b="-1"/>
          <a:stretch/>
        </p:blipFill>
        <p:spPr bwMode="auto">
          <a:xfrm>
            <a:off x="2422526" y="2314576"/>
            <a:ext cx="6265863" cy="717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3283108"/>
            <a:ext cx="810577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0128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1" y="1371997"/>
            <a:ext cx="6026009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defRPr/>
            </a:pPr>
            <a:r>
              <a:rPr kumimoji="1" lang="en-US" altLang="ko-KR" sz="48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02 </a:t>
            </a:r>
            <a:r>
              <a:rPr kumimoji="1" lang="ko-KR" altLang="en-US" sz="48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모평균의 구간추정</a:t>
            </a:r>
            <a:endParaRPr kumimoji="1" lang="en-US" altLang="en-US" sz="4800" b="1" spc="-150" dirty="0">
              <a:solidFill>
                <a:prstClr val="black"/>
              </a:solidFill>
              <a:latin typeface="맑은 고딕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349500"/>
            <a:ext cx="691197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:: Keywords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분포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t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분포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표본의 크기 결정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모집단의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표준편차를 아는 경우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모집단의 표준편차를 아는 경우</a:t>
            </a:r>
            <a:endParaRPr lang="en-US" altLang="ko-KR" dirty="0"/>
          </a:p>
          <a:p>
            <a:pPr marL="269875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모집단의 정보를 아는 경우는 거의 없음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269875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 </a:t>
            </a:r>
            <a:r>
              <a:rPr lang="ko-KR" altLang="en-US" sz="1800" b="0" dirty="0">
                <a:solidFill>
                  <a:schemeClr val="tx1"/>
                </a:solidFill>
              </a:rPr>
              <a:t>표준편차를 알고 있다고 가정하는 이유는 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269875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  </a:t>
            </a:r>
            <a:r>
              <a:rPr lang="ko-KR" altLang="en-US" sz="1800" b="0" dirty="0">
                <a:solidFill>
                  <a:schemeClr val="tx1"/>
                </a:solidFill>
              </a:rPr>
              <a:t>표준편차를 모르는 경우를 학습할 때 도움이 되기 때문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269875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269875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통계학에서는 </a:t>
            </a:r>
            <a:r>
              <a:rPr lang="en-US" altLang="ko-KR" sz="1800" b="0" dirty="0">
                <a:solidFill>
                  <a:schemeClr val="tx1"/>
                </a:solidFill>
              </a:rPr>
              <a:t>90%, 95%, 99%, 99.9%</a:t>
            </a:r>
            <a:r>
              <a:rPr lang="ko-KR" altLang="en-US" sz="1800" b="0" dirty="0">
                <a:solidFill>
                  <a:schemeClr val="tx1"/>
                </a:solidFill>
              </a:rPr>
              <a:t>에 해당하는 신뢰구간을 많이 이용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269875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신뢰구간에 속하지 않는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10%, 5%, 1%, 0.1%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를 </a:t>
            </a:r>
            <a:r>
              <a:rPr lang="el-GR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α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라 했을 때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신뢰구간은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1-</a:t>
            </a:r>
            <a:r>
              <a:rPr lang="el-GR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α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로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표현</a:t>
            </a:r>
            <a:endParaRPr lang="en-US" altLang="ko-KR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1774825" y="1066801"/>
            <a:ext cx="8642350" cy="5472113"/>
          </a:xfrm>
          <a:blipFill rotWithShape="0">
            <a:blip r:embed="rId2"/>
            <a:stretch>
              <a:fillRect l="-564"/>
            </a:stretch>
          </a:blipFill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>
                <a:noFill/>
              </a:rPr>
              <a:t> </a:t>
            </a:r>
          </a:p>
        </p:txBody>
      </p:sp>
      <p:pic>
        <p:nvPicPr>
          <p:cNvPr id="24579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938" y="1323976"/>
            <a:ext cx="406241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22" y="2185989"/>
            <a:ext cx="5124450" cy="212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058" y="5646000"/>
            <a:ext cx="51244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제목 1"/>
          <p:cNvSpPr txBox="1">
            <a:spLocks/>
          </p:cNvSpPr>
          <p:nvPr/>
        </p:nvSpPr>
        <p:spPr bwMode="auto">
          <a:xfrm>
            <a:off x="1774825" y="188914"/>
            <a:ext cx="86423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charset="0"/>
              <a:buBlip>
                <a:blip r:embed="rId6"/>
              </a:buBlip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600" b="1">
                <a:solidFill>
                  <a:srgbClr val="C00000"/>
                </a:solidFill>
              </a:rPr>
              <a:t>모평균의 신뢰구간 </a:t>
            </a:r>
            <a:r>
              <a:rPr lang="en-US" altLang="ko-KR" sz="2600" b="1">
                <a:solidFill>
                  <a:srgbClr val="C00000"/>
                </a:solidFill>
              </a:rPr>
              <a:t>(</a:t>
            </a:r>
            <a:r>
              <a:rPr lang="ko-KR" altLang="en-US" sz="2600" b="1">
                <a:solidFill>
                  <a:srgbClr val="C00000"/>
                </a:solidFill>
              </a:rPr>
              <a:t>모집단의</a:t>
            </a:r>
            <a:r>
              <a:rPr lang="en-US" altLang="ko-KR" sz="2600" b="1">
                <a:solidFill>
                  <a:srgbClr val="C00000"/>
                </a:solidFill>
              </a:rPr>
              <a:t> </a:t>
            </a:r>
            <a:r>
              <a:rPr lang="ko-KR" altLang="en-US" sz="2600" b="1">
                <a:solidFill>
                  <a:srgbClr val="C00000"/>
                </a:solidFill>
              </a:rPr>
              <a:t>표준편차를 아는 경우</a:t>
            </a:r>
            <a:r>
              <a:rPr lang="en-US" altLang="ko-KR" sz="2600" b="1">
                <a:solidFill>
                  <a:srgbClr val="C00000"/>
                </a:solidFill>
              </a:rPr>
              <a:t>)</a:t>
            </a:r>
            <a:endParaRPr lang="ko-KR" altLang="en-US" sz="26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표본분포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 latinLnBrk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표본분포</a:t>
            </a:r>
            <a:r>
              <a:rPr lang="en-US" altLang="ko-KR" sz="1800" b="0" dirty="0">
                <a:solidFill>
                  <a:schemeClr val="tx1"/>
                </a:solidFill>
              </a:rPr>
              <a:t>(sample distribution)</a:t>
            </a:r>
            <a:r>
              <a:rPr lang="ko-KR" altLang="en-US" sz="1800" b="0" dirty="0">
                <a:solidFill>
                  <a:schemeClr val="tx1"/>
                </a:solidFill>
              </a:rPr>
              <a:t>는 표본에서 도출되는 통계량에 대한 확률분포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표본분포는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모수를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추정하기 위한 표본 통계량의 확률분포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여러 번 측정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 latinLnBrk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Ex. 5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일간의 통학 시간이 각각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37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분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25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분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49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분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33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분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56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분이 소요되었다면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</a:p>
          <a:p>
            <a:pPr marL="0" indent="0" latinLnBrk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  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평균 통학 시간은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?</a:t>
            </a: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 latinLnBrk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모집단의 구성이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5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개로 되어 있으므로 간단히 표본을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2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개 추출하는 경우와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개 추출하는 경우를 비교해보면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…</a:t>
            </a:r>
          </a:p>
        </p:txBody>
      </p:sp>
      <p:pic>
        <p:nvPicPr>
          <p:cNvPr id="32772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4" y="3429000"/>
            <a:ext cx="540067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5325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353425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모집단의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표준편차를 아는 경우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25603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196975"/>
            <a:ext cx="8439150" cy="454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모집단의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표준편차를 아는 경우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2662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814" y="1268413"/>
            <a:ext cx="8542337" cy="181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949326"/>
            <a:ext cx="8555038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006476"/>
            <a:ext cx="8555038" cy="566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모집단의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표준편차를 모르는 경우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229019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모집단의 표준편차를 모르는 경우</a:t>
            </a:r>
            <a:endParaRPr lang="en-US" altLang="ko-KR" dirty="0"/>
          </a:p>
          <a:p>
            <a:pPr indent="15875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모집단의 정보를 아는 경우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</a:rPr>
              <a:t>공식에 대입하여 신뢰구간 추정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indent="15875">
              <a:buFont typeface="Wingdings" pitchFamily="2" charset="2"/>
              <a:buChar char="à"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indent="15875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모집단의 표준편차를 모르는 경우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indent="15875">
              <a:buFont typeface="Wingdings" pitchFamily="2" charset="2"/>
              <a:buChar char="à"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표본의 표준편차를 이용해서 신뢰구간을 추정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33796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1"/>
          <a:stretch/>
        </p:blipFill>
        <p:spPr bwMode="auto">
          <a:xfrm>
            <a:off x="3719737" y="4350008"/>
            <a:ext cx="4392613" cy="167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1"/>
              <p:cNvSpPr txBox="1">
                <a:spLocks/>
              </p:cNvSpPr>
              <p:nvPr/>
            </p:nvSpPr>
            <p:spPr bwMode="auto">
              <a:xfrm>
                <a:off x="3796809" y="3789041"/>
                <a:ext cx="4177159" cy="5797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표본의 분산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𝑠</m:t>
                    </m:r>
                    <m:r>
                      <a:rPr lang="en-US" altLang="ko-KR" sz="1800" b="0" i="1" baseline="30000" dirty="0">
                        <a:solidFill>
                          <a:prstClr val="black"/>
                        </a:solidFill>
                        <a:latin typeface="Cambria Math"/>
                      </a:rPr>
                      <m:t>2</m:t>
                    </m:r>
                  </m:oMath>
                </a14:m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과 표본의 표준편차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𝑠</m:t>
                    </m:r>
                  </m:oMath>
                </a14:m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는</a:t>
                </a:r>
                <a:endParaRPr lang="en-US" altLang="ko-KR" sz="1800" b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5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96809" y="3789041"/>
                <a:ext cx="4177159" cy="579799"/>
              </a:xfrm>
              <a:prstGeom prst="rect">
                <a:avLst/>
              </a:prstGeom>
              <a:blipFill>
                <a:blip r:embed="rId3"/>
                <a:stretch>
                  <a:fillRect l="-131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모집단의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표준편차를 모르는 경우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표본의 표준편차를 이용한 신뢰구간은 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모표준편차를</a:t>
            </a:r>
            <a:r>
              <a:rPr lang="ko-KR" altLang="en-US" sz="1800" b="0" dirty="0">
                <a:solidFill>
                  <a:schemeClr val="tx1"/>
                </a:solidFill>
              </a:rPr>
              <a:t> 이용한 신뢰구간보다 틀릴 가능성이 더 크므로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신뢰구간의 범위가 더 커질 수밖에 없으므로 </a:t>
            </a:r>
            <a:r>
              <a:rPr lang="en-US" altLang="ko-KR" sz="1800" dirty="0">
                <a:solidFill>
                  <a:schemeClr val="tx1"/>
                </a:solidFill>
              </a:rPr>
              <a:t>t</a:t>
            </a:r>
            <a:r>
              <a:rPr lang="ko-KR" altLang="en-US" sz="1800" dirty="0">
                <a:solidFill>
                  <a:schemeClr val="tx1"/>
                </a:solidFill>
              </a:rPr>
              <a:t>분포를 이용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180975" indent="-180975" latinLnBrk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∵ t</a:t>
            </a:r>
            <a:r>
              <a:rPr lang="ko-KR" altLang="en-US" sz="1800" b="0" dirty="0">
                <a:solidFill>
                  <a:schemeClr val="tx1"/>
                </a:solidFill>
              </a:rPr>
              <a:t>분포는 </a:t>
            </a:r>
            <a:r>
              <a:rPr lang="ko-KR" altLang="en-US" sz="1800" b="0" dirty="0" err="1">
                <a:solidFill>
                  <a:schemeClr val="tx1"/>
                </a:solidFill>
              </a:rPr>
              <a:t>모수를</a:t>
            </a:r>
            <a:r>
              <a:rPr lang="ko-KR" altLang="en-US" sz="1800" b="0" dirty="0">
                <a:solidFill>
                  <a:schemeClr val="tx1"/>
                </a:solidFill>
              </a:rPr>
              <a:t> 알지 못한 상황에서 정규분포를 이루는 모집단에서 추출한 표본의 크기가 작을 때의 추정과 검정에 사용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특히 </a:t>
            </a:r>
            <a:r>
              <a:rPr lang="en-US" altLang="ko-KR" sz="1800" b="0" dirty="0">
                <a:solidFill>
                  <a:schemeClr val="tx1"/>
                </a:solidFill>
              </a:rPr>
              <a:t>t</a:t>
            </a:r>
            <a:r>
              <a:rPr lang="ko-KR" altLang="en-US" sz="1800" b="0" dirty="0">
                <a:solidFill>
                  <a:schemeClr val="tx1"/>
                </a:solidFill>
              </a:rPr>
              <a:t>분포는 </a:t>
            </a:r>
            <a:r>
              <a:rPr lang="ko-KR" altLang="en-US" sz="1800" b="0" dirty="0" err="1">
                <a:solidFill>
                  <a:schemeClr val="tx1"/>
                </a:solidFill>
              </a:rPr>
              <a:t>자유도에</a:t>
            </a:r>
            <a:r>
              <a:rPr lang="ko-KR" altLang="en-US" sz="1800" b="0" dirty="0">
                <a:solidFill>
                  <a:schemeClr val="tx1"/>
                </a:solidFill>
              </a:rPr>
              <a:t> 따라 서로 다른 분포를</a:t>
            </a:r>
            <a:r>
              <a:rPr lang="en-US" altLang="ko-KR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</a:rPr>
              <a:t>가짐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4820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6" y="3857625"/>
            <a:ext cx="5256213" cy="272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5843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1196975"/>
            <a:ext cx="8569325" cy="238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125538"/>
            <a:ext cx="8496300" cy="42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표본의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크기 결정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표본의 크기가 커진다는 것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</a:rPr>
              <a:t>통계량에 대한 신뢰도가 높아지는 것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표본의 크기가 작아진다는 것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</a:rPr>
              <a:t>모집단을 대표할만한 대표성과 신뢰도 ↓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그렇다면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적절한 표본의 크기는</a:t>
            </a:r>
            <a:r>
              <a:rPr lang="en-US" altLang="ko-KR" sz="1800" b="0" dirty="0">
                <a:solidFill>
                  <a:schemeClr val="tx1"/>
                </a:solidFill>
              </a:rPr>
              <a:t>?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4096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8" y="3716338"/>
            <a:ext cx="40322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TextBox 4"/>
          <p:cNvSpPr txBox="1">
            <a:spLocks noChangeArrowheads="1"/>
          </p:cNvSpPr>
          <p:nvPr/>
        </p:nvSpPr>
        <p:spPr bwMode="auto">
          <a:xfrm>
            <a:off x="5519738" y="3500438"/>
            <a:ext cx="647700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ko-KR" altLang="en-US" sz="2400" dirty="0">
                <a:solidFill>
                  <a:prstClr val="black"/>
                </a:solidFill>
              </a:rPr>
              <a:t>⇒</a:t>
            </a:r>
          </a:p>
        </p:txBody>
      </p:sp>
      <p:pic>
        <p:nvPicPr>
          <p:cNvPr id="4096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9" y="4837113"/>
            <a:ext cx="356552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표본의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크기 결정</a:t>
            </a:r>
          </a:p>
        </p:txBody>
      </p:sp>
      <p:pic>
        <p:nvPicPr>
          <p:cNvPr id="41987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249363"/>
            <a:ext cx="86423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표본을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2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개 혹은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개 추출할 때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각 경우의 수에 대한 평균을 구해보면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…</a:t>
            </a:r>
          </a:p>
        </p:txBody>
      </p:sp>
      <p:pic>
        <p:nvPicPr>
          <p:cNvPr id="33795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241426"/>
            <a:ext cx="6840538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표본분포</a:t>
            </a:r>
          </a:p>
        </p:txBody>
      </p:sp>
      <p:pic>
        <p:nvPicPr>
          <p:cNvPr id="33797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4" y="2406651"/>
            <a:ext cx="3240087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4" y="4198939"/>
            <a:ext cx="3240087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0531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249363"/>
            <a:ext cx="8642350" cy="300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표본의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크기 결정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0" y="1299989"/>
            <a:ext cx="6622326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defRPr/>
            </a:pPr>
            <a:r>
              <a:rPr kumimoji="1" lang="en-US" altLang="ko-KR" sz="48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01 </a:t>
            </a:r>
            <a:r>
              <a:rPr kumimoji="1" lang="ko-KR" altLang="en-US" sz="48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가설검정과 유의수준</a:t>
            </a:r>
            <a:endParaRPr kumimoji="1" lang="en-US" altLang="en-US" sz="4800" b="1" spc="-150" dirty="0">
              <a:solidFill>
                <a:prstClr val="black"/>
              </a:solidFill>
              <a:latin typeface="맑은 고딕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349500"/>
            <a:ext cx="69119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:: Keywords 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가설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유의수준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통계적 오류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가설검정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가설</a:t>
            </a:r>
            <a:r>
              <a:rPr lang="en-US" altLang="ko-KR" dirty="0"/>
              <a:t>(hypothesis)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주어진 사실 혹은 조사하고자 하는 사실이 어떠하다는 주장이나 추측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à"/>
              <a:defRPr/>
            </a:pP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모수를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추정할 때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모수가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어떠하다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혹은 어떠할 것이다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는</a:t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조사자의 주장이나 추측을 일컬음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à"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ko-KR" altLang="en-US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74825" y="1620983"/>
            <a:ext cx="8642350" cy="4917931"/>
          </a:xfrm>
          <a:prstGeom prst="rect">
            <a:avLst/>
          </a:prstGeom>
          <a:blipFill rotWithShape="0">
            <a:blip r:embed="rId2"/>
            <a:srcRect/>
            <a:stretch>
              <a:fillRect l="-634" t="-11268" r="-1" b="-1"/>
            </a:stretch>
          </a:blipFill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  <a:defRPr/>
            </a:pPr>
            <a:r>
              <a:rPr kumimoji="1" lang="ko-KR" altLang="en-US">
                <a:noFill/>
                <a:latin typeface="맑은 고딕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가설검정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귀무가설</a:t>
            </a:r>
            <a:r>
              <a:rPr lang="en-US" altLang="ko-KR" dirty="0"/>
              <a:t>(null hypothesis)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83522" y="5445224"/>
                <a:ext cx="7200800" cy="4572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0 </m:t>
                        </m:r>
                      </m:sub>
                    </m:sSub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스포츠 이온음료의 용량은 제품에 표기된 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300ml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 맞다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  <a:endParaRPr kumimoji="1"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522" y="5445224"/>
                <a:ext cx="7200800" cy="457200"/>
              </a:xfrm>
              <a:prstGeom prst="rect">
                <a:avLst/>
              </a:prstGeom>
              <a:blipFill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74825" y="1537855"/>
            <a:ext cx="8642350" cy="5001058"/>
          </a:xfrm>
          <a:prstGeom prst="rect">
            <a:avLst/>
          </a:prstGeom>
          <a:blipFill rotWithShape="0">
            <a:blip r:embed="rId2"/>
            <a:srcRect/>
            <a:stretch>
              <a:fillRect l="-635" t="-9420" r="-635"/>
            </a:stretch>
          </a:blipFill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  <a:defRPr/>
            </a:pPr>
            <a:r>
              <a:rPr kumimoji="1" lang="ko-KR" altLang="en-US">
                <a:noFill/>
                <a:latin typeface="맑은 고딕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가설검정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대립 가설</a:t>
            </a:r>
            <a:r>
              <a:rPr lang="en-US" altLang="ko-KR" dirty="0"/>
              <a:t>(</a:t>
            </a:r>
            <a:r>
              <a:rPr lang="en-US" altLang="ko-KR" dirty="0" err="1"/>
              <a:t>antihypothesis</a:t>
            </a:r>
            <a:r>
              <a:rPr lang="en-US" altLang="ko-KR" dirty="0"/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83522" y="5445224"/>
                <a:ext cx="7200800" cy="4572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0 </m:t>
                        </m:r>
                      </m:sub>
                    </m:sSub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스포츠 이온음료의 용량은 제품에 표기된 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300ml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 아니다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  <a:endParaRPr kumimoji="1"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522" y="5445224"/>
                <a:ext cx="7200800" cy="457200"/>
              </a:xfrm>
              <a:prstGeom prst="rect">
                <a:avLst/>
              </a:prstGeom>
              <a:blipFill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양측검정과 단측검정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0681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기각의 판단 기준은 양측검정과 </a:t>
            </a:r>
            <a:r>
              <a:rPr lang="ko-KR" altLang="en-US" dirty="0" err="1"/>
              <a:t>단측검정으로</a:t>
            </a:r>
            <a:r>
              <a:rPr lang="ko-KR" altLang="en-US" dirty="0"/>
              <a:t> 구분</a:t>
            </a:r>
            <a:endParaRPr lang="en-US" altLang="ko-KR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 bwMode="auto">
          <a:xfrm>
            <a:off x="1774825" y="1598428"/>
            <a:ext cx="8642350" cy="56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à"/>
              <a:defRPr/>
            </a:pPr>
            <a:r>
              <a:rPr lang="ko-KR" altLang="en-US" sz="2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조사 결과가 유의수준 </a:t>
            </a:r>
            <a:r>
              <a:rPr lang="el-GR" altLang="ko-KR" sz="2000" dirty="0">
                <a:solidFill>
                  <a:prstClr val="black"/>
                </a:solidFill>
                <a:ea typeface="맑은 고딕" panose="020B0503020000020004" pitchFamily="50" charset="-127"/>
              </a:rPr>
              <a:t>α</a:t>
            </a:r>
            <a:r>
              <a:rPr lang="ko-KR" altLang="en-US" sz="2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포함되면 기각</a:t>
            </a:r>
            <a:r>
              <a:rPr lang="en-US" altLang="ko-KR" sz="2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포함되지 않으면 채택</a:t>
            </a:r>
            <a:endParaRPr lang="en-US" altLang="ko-KR" sz="2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양측검정과 단측검정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양측검정</a:t>
            </a:r>
            <a:r>
              <a:rPr lang="en-US" altLang="ko-KR" dirty="0"/>
              <a:t>(two-sided test)</a:t>
            </a:r>
          </a:p>
          <a:p>
            <a:pPr marL="0" indent="0" latinLnBrk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조사하고자 하는 대립가설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즉 ‘사실이 아니다’라는 것을 검정하여 </a:t>
            </a:r>
            <a:r>
              <a:rPr lang="ko-KR" altLang="en-US" sz="1800" b="0" dirty="0" err="1">
                <a:solidFill>
                  <a:schemeClr val="tx1"/>
                </a:solidFill>
              </a:rPr>
              <a:t>귀무가설을</a:t>
            </a:r>
            <a:r>
              <a:rPr lang="ko-KR" altLang="en-US" sz="1800" b="0" dirty="0">
                <a:solidFill>
                  <a:schemeClr val="tx1"/>
                </a:solidFill>
              </a:rPr>
              <a:t> 기각하고 대립가설을 채택하고자 하는 것</a:t>
            </a: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17412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475" y="2708276"/>
            <a:ext cx="18732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3975100"/>
            <a:ext cx="5075238" cy="256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2708276"/>
            <a:ext cx="466725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양측검정과 단측검정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단측검정</a:t>
            </a:r>
            <a:r>
              <a:rPr lang="en-US" altLang="ko-KR" dirty="0"/>
              <a:t>(one-sided test)</a:t>
            </a:r>
          </a:p>
          <a:p>
            <a:pPr marL="0" indent="0" latinLnBrk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조사의 목적에 따라 대립가설을 스포츠 이온음료의 용량이 </a:t>
            </a:r>
            <a:r>
              <a:rPr lang="en-US" altLang="ko-KR" sz="1800" b="0" dirty="0">
                <a:solidFill>
                  <a:schemeClr val="tx1"/>
                </a:solidFill>
              </a:rPr>
              <a:t>300ml</a:t>
            </a:r>
            <a:r>
              <a:rPr lang="ko-KR" altLang="en-US" sz="1800" b="0" dirty="0">
                <a:solidFill>
                  <a:schemeClr val="tx1"/>
                </a:solidFill>
              </a:rPr>
              <a:t>보다 적다고 수립하거나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혹은 </a:t>
            </a:r>
            <a:r>
              <a:rPr lang="en-US" altLang="ko-KR" sz="1800" b="0" dirty="0">
                <a:solidFill>
                  <a:schemeClr val="tx1"/>
                </a:solidFill>
              </a:rPr>
              <a:t>300ml</a:t>
            </a:r>
            <a:r>
              <a:rPr lang="ko-KR" altLang="en-US" sz="1800" b="0" dirty="0">
                <a:solidFill>
                  <a:schemeClr val="tx1"/>
                </a:solidFill>
              </a:rPr>
              <a:t>보다 많다고 수립하여 한 쪽만 살펴보는 것</a:t>
            </a: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18437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4144964"/>
            <a:ext cx="4103688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26" y="4141788"/>
            <a:ext cx="4060825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유의수준과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통계적 오류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1644502"/>
          </a:xfrm>
        </p:spPr>
        <p:txBody>
          <a:bodyPr/>
          <a:lstStyle/>
          <a:p>
            <a:pPr latinLnBrk="0">
              <a:lnSpc>
                <a:spcPct val="110000"/>
              </a:lnSpc>
              <a:defRPr/>
            </a:pPr>
            <a:r>
              <a:rPr lang="ko-KR" altLang="en-US" dirty="0"/>
              <a:t>통계적 판단 </a:t>
            </a:r>
            <a:endParaRPr lang="en-US" altLang="ko-KR" dirty="0"/>
          </a:p>
          <a:p>
            <a:pPr marL="0" indent="0" latinLnBrk="0">
              <a:lnSpc>
                <a:spcPct val="110000"/>
              </a:lnSpc>
              <a:buNone/>
              <a:defRPr/>
            </a:pP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   </a:t>
            </a:r>
            <a:r>
              <a:rPr lang="ko-KR" altLang="en-US" dirty="0" err="1">
                <a:solidFill>
                  <a:schemeClr val="tx1"/>
                </a:solidFill>
              </a:rPr>
              <a:t>모수를</a:t>
            </a:r>
            <a:r>
              <a:rPr lang="ko-KR" altLang="en-US" dirty="0">
                <a:solidFill>
                  <a:schemeClr val="tx1"/>
                </a:solidFill>
              </a:rPr>
              <a:t> 추정한다는 의미</a:t>
            </a:r>
            <a:endParaRPr lang="en-US" altLang="ko-KR" dirty="0">
              <a:solidFill>
                <a:schemeClr val="tx1"/>
              </a:solidFill>
            </a:endParaRPr>
          </a:p>
          <a:p>
            <a:pPr latinLnBrk="0">
              <a:lnSpc>
                <a:spcPct val="110000"/>
              </a:lnSpc>
              <a:defRPr/>
            </a:pPr>
            <a:endParaRPr lang="en-US" altLang="ko-KR" dirty="0"/>
          </a:p>
          <a:p>
            <a:pPr latinLnBrk="0">
              <a:lnSpc>
                <a:spcPct val="110000"/>
              </a:lnSpc>
              <a:defRPr/>
            </a:pPr>
            <a:r>
              <a:rPr lang="ko-KR" altLang="en-US" dirty="0"/>
              <a:t>추정은 틀릴 가능성을 내포 </a:t>
            </a:r>
            <a:endParaRPr lang="en-US" altLang="ko-KR" dirty="0"/>
          </a:p>
          <a:p>
            <a:pPr marL="0" indent="0" latinLnBrk="0">
              <a:lnSpc>
                <a:spcPct val="110000"/>
              </a:lnSpc>
              <a:buNone/>
              <a:defRPr/>
            </a:pP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   </a:t>
            </a:r>
            <a:r>
              <a:rPr lang="ko-KR" alt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모수를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추정할 때는 항상 오류 가능성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확률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을 제시</a:t>
            </a:r>
            <a:endParaRPr lang="en-US" altLang="ko-KR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919537" y="3425954"/>
                <a:ext cx="6131465" cy="507103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맑은 고딕" pitchFamily="50" charset="-127"/>
                    <a:ea typeface="굴림" pitchFamily="50" charset="-127"/>
                  </a:rPr>
                  <a:t> 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 pitchFamily="50" charset="-127"/>
                    <a:ea typeface="굴림" pitchFamily="50" charset="-127"/>
                  </a:rPr>
                  <a:t>- 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통계학에서는 </a:t>
                </a:r>
                <a:r>
                  <a:rPr kumimoji="1" lang="ko-KR" altLang="en-US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모수의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추정이 맞을 확률을 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1-</a:t>
                </a:r>
                <a14:m>
                  <m:oMath xmlns:m="http://schemas.openxmlformats.org/officeDocument/2006/math"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𝛼</m:t>
                    </m:r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로</m:t>
                    </m:r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표시</m:t>
                    </m:r>
                  </m:oMath>
                </a14:m>
                <a:endParaRPr kumimoji="1"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7" y="3425954"/>
                <a:ext cx="6131465" cy="507103"/>
              </a:xfrm>
              <a:prstGeom prst="rect">
                <a:avLst/>
              </a:prstGeom>
              <a:blipFill>
                <a:blip r:embed="rId2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07569" y="3930010"/>
                <a:ext cx="7643633" cy="507103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𝛼</m:t>
                    </m:r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는</m:t>
                    </m:r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 b="1" i="1">
                        <a:solidFill>
                          <a:prstClr val="black"/>
                        </a:solidFill>
                        <a:latin typeface="Cambria Math"/>
                      </a:rPr>
                      <m:t>유의수준</m:t>
                    </m:r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(significance level)</a:t>
                </a:r>
                <a14:m>
                  <m:oMath xmlns:m="http://schemas.openxmlformats.org/officeDocument/2006/math"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으로</m:t>
                    </m:r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</m:oMath>
                </a14:m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확률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kumimoji="1" lang="en-US" altLang="ko-KR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prpbability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 표시되므로 약자를 사용하여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𝑝</m:t>
                    </m:r>
                    <m:r>
                      <a:rPr kumimoji="1" lang="ko-KR" altLang="en-US" i="1" dirty="0">
                        <a:solidFill>
                          <a:prstClr val="black"/>
                        </a:solidFill>
                        <a:latin typeface="Cambria Math"/>
                      </a:rPr>
                      <m:t>값</m:t>
                    </m:r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𝑝</m:t>
                    </m:r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−</m:t>
                    </m:r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𝑣𝑎𝑙𝑢𝑒</m:t>
                    </m:r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으로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표시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569" y="3930010"/>
                <a:ext cx="7643633" cy="507103"/>
              </a:xfrm>
              <a:prstGeom prst="rect">
                <a:avLst/>
              </a:prstGeom>
              <a:blipFill>
                <a:blip r:embed="rId3"/>
                <a:stretch>
                  <a:fillRect l="-638" t="-24096" r="-1435" b="-397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1" y="1299989"/>
            <a:ext cx="7415813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defRPr/>
            </a:pPr>
            <a:r>
              <a:rPr kumimoji="1" lang="en-US" altLang="ko-KR" sz="48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02 </a:t>
            </a:r>
            <a:r>
              <a:rPr kumimoji="1" lang="ko-KR" altLang="en-US" sz="48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모집단 평균의 가설검정</a:t>
            </a:r>
            <a:endParaRPr kumimoji="1" lang="en-US" altLang="en-US" sz="4800" b="1" spc="-150" dirty="0">
              <a:solidFill>
                <a:prstClr val="black"/>
              </a:solidFill>
              <a:latin typeface="맑은 고딕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349501"/>
            <a:ext cx="6911975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:: Keywords </a:t>
            </a:r>
            <a:r>
              <a:rPr kumimoji="1" lang="ko-KR" altLang="en-US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모분산을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아는 경우의 가설검정</a:t>
            </a:r>
            <a:br>
              <a:rPr kumimoji="1"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1"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</a:t>
            </a:r>
            <a:r>
              <a:rPr kumimoji="1"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모분산을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모르는 경우의 가설검정</a:t>
            </a:r>
            <a:br>
              <a:rPr kumimoji="1"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1"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이용한 가설검정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표본분포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34820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789" y="1062039"/>
            <a:ext cx="5432425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1041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아는 경우의 가설검정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10000"/>
              </a:lnSpc>
              <a:defRPr/>
            </a:pPr>
            <a:r>
              <a:rPr lang="ko-KR" altLang="en-US" dirty="0">
                <a:solidFill>
                  <a:srgbClr val="F7964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가설을 수립</a:t>
            </a:r>
            <a:endParaRPr lang="en-US" altLang="ko-KR" dirty="0">
              <a:solidFill>
                <a:srgbClr val="F79646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2047875" y="1735807"/>
            <a:ext cx="8369300" cy="42394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귀무가설을</a:t>
            </a:r>
            <a:r>
              <a:rPr lang="ko-KR" altLang="en-US" sz="1800" b="0" dirty="0">
                <a:solidFill>
                  <a:schemeClr val="tx1"/>
                </a:solidFill>
              </a:rPr>
              <a:t> 모평균이 계산된 특정 값과 동일하므로</a:t>
            </a:r>
            <a:endParaRPr lang="en-US" altLang="ko-KR" sz="1800" b="0" dirty="0">
              <a:solidFill>
                <a:schemeClr val="tx1"/>
              </a:solidFill>
            </a:endParaRPr>
          </a:p>
        </p:txBody>
      </p:sp>
      <p:sp>
        <p:nvSpPr>
          <p:cNvPr id="8" name="내용 개체 틀 1"/>
          <p:cNvSpPr txBox="1">
            <a:spLocks/>
          </p:cNvSpPr>
          <p:nvPr/>
        </p:nvSpPr>
        <p:spPr bwMode="auto">
          <a:xfrm>
            <a:off x="2047875" y="3142679"/>
            <a:ext cx="8369300" cy="42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ko-KR" altLang="en-US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대립가설은 양측검정의 경우 모평균이 특정 갑과 동일하지 않으므로</a:t>
            </a:r>
            <a:endParaRPr lang="en-US" altLang="ko-KR" sz="1800" b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4" t="10681" r="42194" b="77387"/>
          <a:stretch/>
        </p:blipFill>
        <p:spPr bwMode="auto">
          <a:xfrm>
            <a:off x="5156200" y="2291531"/>
            <a:ext cx="1460500" cy="498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4" t="54563" r="42194" b="33505"/>
          <a:stretch/>
        </p:blipFill>
        <p:spPr bwMode="auto">
          <a:xfrm>
            <a:off x="5087888" y="3685703"/>
            <a:ext cx="1460500" cy="498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내용 개체 틀 1"/>
          <p:cNvSpPr txBox="1">
            <a:spLocks/>
          </p:cNvSpPr>
          <p:nvPr/>
        </p:nvSpPr>
        <p:spPr bwMode="auto">
          <a:xfrm>
            <a:off x="3289300" y="4780979"/>
            <a:ext cx="7127875" cy="42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ko-KR" altLang="en-US" sz="1800" b="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단측검정의</a:t>
            </a:r>
            <a:r>
              <a:rPr lang="ko-KR" altLang="en-US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경우에는 </a:t>
            </a:r>
            <a:endParaRPr lang="en-US" altLang="ko-KR" sz="1800" b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663952" y="4688136"/>
            <a:ext cx="3847008" cy="973113"/>
            <a:chOff x="3746624" y="4975820"/>
            <a:chExt cx="3847008" cy="973113"/>
          </a:xfrm>
        </p:grpSpPr>
        <p:pic>
          <p:nvPicPr>
            <p:cNvPr id="12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44" t="79320"/>
            <a:stretch/>
          </p:blipFill>
          <p:spPr bwMode="auto">
            <a:xfrm>
              <a:off x="4699000" y="5085184"/>
              <a:ext cx="2894632" cy="863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내용 개체 틀 1"/>
            <p:cNvSpPr txBox="1">
              <a:spLocks/>
            </p:cNvSpPr>
            <p:nvPr/>
          </p:nvSpPr>
          <p:spPr bwMode="auto">
            <a:xfrm>
              <a:off x="3746624" y="4975820"/>
              <a:ext cx="1041400" cy="863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66700" indent="-266700" algn="l" rtl="0" eaLnBrk="0" fontAlgn="base" latinLnBrk="1" hangingPunct="0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FF6600"/>
                </a:buClr>
                <a:buFont typeface="Wingdings" pitchFamily="2" charset="2"/>
                <a:buChar char="n"/>
                <a:defRPr sz="2200" b="1" kern="1200">
                  <a:solidFill>
                    <a:schemeClr val="accent6">
                      <a:lumMod val="75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447675" indent="-180975" algn="l" rtl="0" eaLnBrk="0" fontAlgn="base" latinLnBrk="1" hangingPunct="0">
                <a:spcBef>
                  <a:spcPct val="20000"/>
                </a:spcBef>
                <a:spcAft>
                  <a:spcPts val="400"/>
                </a:spcAft>
                <a:buClr>
                  <a:srgbClr val="FF6600"/>
                </a:buClr>
                <a:buFont typeface="Wingdings" pitchFamily="2" charset="2"/>
                <a:buChar char="§"/>
                <a:defRPr sz="2000" b="1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628650" indent="-180975" algn="l" rtl="0" eaLnBrk="0" fontAlgn="base" latinLnBrk="1" hangingPunct="0">
                <a:spcBef>
                  <a:spcPct val="20000"/>
                </a:spcBef>
                <a:spcAft>
                  <a:spcPts val="300"/>
                </a:spcAft>
                <a:buClr>
                  <a:srgbClr val="FF6600"/>
                </a:buClr>
                <a:buFont typeface="Arial" charset="0"/>
                <a:buChar char="•"/>
                <a:defRPr sz="16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809625" indent="-180975" algn="l" rtl="0" eaLnBrk="0" fontAlgn="base" latinLnBrk="1" hangingPunct="0">
                <a:spcBef>
                  <a:spcPct val="20000"/>
                </a:spcBef>
                <a:spcAft>
                  <a:spcPts val="300"/>
                </a:spcAft>
                <a:buClr>
                  <a:srgbClr val="FF6600"/>
                </a:buClr>
                <a:buSzPct val="96000"/>
                <a:buFont typeface="Arial" charset="0"/>
                <a:buChar char="–"/>
                <a:defRPr sz="14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990600" indent="-180975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rgbClr val="00918E"/>
                </a:buClr>
                <a:buFont typeface="Arial" charset="0"/>
                <a:buChar char="»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200000"/>
                </a:lnSpc>
                <a:buNone/>
                <a:defRPr/>
              </a:pPr>
              <a:r>
                <a:rPr lang="ko-KR" altLang="en-US" sz="1600" b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좌측검정</a:t>
              </a:r>
              <a:r>
                <a:rPr lang="en-US" altLang="ko-KR" sz="1600" b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marL="0" indent="0">
                <a:lnSpc>
                  <a:spcPct val="200000"/>
                </a:lnSpc>
                <a:buNone/>
                <a:defRPr/>
              </a:pPr>
              <a:r>
                <a:rPr lang="ko-KR" altLang="en-US" sz="1600" b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우측검정</a:t>
              </a:r>
              <a:endParaRPr lang="en-US" altLang="ko-KR" sz="16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5"/>
          <a:stretch/>
        </p:blipFill>
        <p:spPr bwMode="auto">
          <a:xfrm>
            <a:off x="3519314" y="3241446"/>
            <a:ext cx="1352550" cy="763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아는 경우의 가설검정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419100"/>
          </a:xfrm>
        </p:spPr>
        <p:txBody>
          <a:bodyPr/>
          <a:lstStyle/>
          <a:p>
            <a:pPr latinLnBrk="0">
              <a:lnSpc>
                <a:spcPct val="110000"/>
              </a:lnSpc>
              <a:defRPr/>
            </a:pPr>
            <a:r>
              <a:rPr lang="ko-KR" altLang="en-US" dirty="0"/>
              <a:t>유의수준의 결정</a:t>
            </a:r>
            <a:endParaRPr lang="en-US" altLang="ko-KR" dirty="0"/>
          </a:p>
        </p:txBody>
      </p:sp>
      <p:pic>
        <p:nvPicPr>
          <p:cNvPr id="25606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858" y="4019551"/>
            <a:ext cx="4548281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2047875" y="1735807"/>
                <a:ext cx="8369300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ko-KR" altLang="en-US" sz="180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귀무가설과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대립가설에 대해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solidFill>
                          <a:prstClr val="black"/>
                        </a:solidFill>
                        <a:latin typeface="Cambria Math"/>
                      </a:rPr>
                      <m:t>𝒂</m:t>
                    </m:r>
                    <m:r>
                      <a:rPr lang="en-US" altLang="ko-KR" sz="1800" i="1" dirty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altLang="ko-KR" sz="1800" i="1" dirty="0">
                        <a:solidFill>
                          <a:prstClr val="black"/>
                        </a:solidFill>
                        <a:latin typeface="Cambria Math"/>
                      </a:rPr>
                      <m:t>𝟎</m:t>
                    </m:r>
                    <m:r>
                      <a:rPr lang="en-US" altLang="ko-KR" sz="1800" i="1" dirty="0">
                        <a:solidFill>
                          <a:prstClr val="black"/>
                        </a:solidFill>
                        <a:latin typeface="Cambria Math"/>
                      </a:rPr>
                      <m:t>.</m:t>
                    </m:r>
                    <m:r>
                      <a:rPr lang="en-US" altLang="ko-KR" sz="1800" i="1" dirty="0">
                        <a:solidFill>
                          <a:prstClr val="black"/>
                        </a:solidFill>
                        <a:latin typeface="Cambria Math"/>
                      </a:rPr>
                      <m:t>𝟎𝟓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에서의 가설검정</a:t>
                </a:r>
                <a:endParaRPr lang="en-US" altLang="ko-KR" sz="18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875" y="1735807"/>
                <a:ext cx="8369300" cy="423948"/>
              </a:xfrm>
              <a:prstGeom prst="rect">
                <a:avLst/>
              </a:prstGeom>
              <a:blipFill>
                <a:blip r:embed="rId4"/>
                <a:stretch>
                  <a:fillRect l="-655" b="-304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내용 개체 틀 1"/>
          <p:cNvSpPr txBox="1">
            <a:spLocks/>
          </p:cNvSpPr>
          <p:nvPr/>
        </p:nvSpPr>
        <p:spPr bwMode="auto">
          <a:xfrm>
            <a:off x="2047875" y="2356980"/>
            <a:ext cx="4391025" cy="42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ko-KR" altLang="en-US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양측검정이면                                </a:t>
            </a:r>
            <a:r>
              <a:rPr lang="en-US" altLang="ko-KR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800" b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01"/>
          <a:stretch/>
        </p:blipFill>
        <p:spPr bwMode="auto">
          <a:xfrm>
            <a:off x="3635376" y="2360749"/>
            <a:ext cx="2479675" cy="530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1"/>
          <p:cNvSpPr txBox="1">
            <a:spLocks/>
          </p:cNvSpPr>
          <p:nvPr/>
        </p:nvSpPr>
        <p:spPr bwMode="auto">
          <a:xfrm>
            <a:off x="2047875" y="3391757"/>
            <a:ext cx="4391025" cy="42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ko-KR" altLang="en-US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검정통계량은 </a:t>
            </a:r>
            <a:endParaRPr lang="en-US" altLang="ko-KR" sz="1800" b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내용 개체 틀 1"/>
          <p:cNvSpPr txBox="1">
            <a:spLocks/>
          </p:cNvSpPr>
          <p:nvPr/>
        </p:nvSpPr>
        <p:spPr bwMode="auto">
          <a:xfrm>
            <a:off x="2047875" y="4325207"/>
            <a:ext cx="4391025" cy="42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</a:t>
            </a:r>
            <a:r>
              <a:rPr lang="ko-KR" altLang="en-US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절대값이 </a:t>
            </a:r>
            <a:r>
              <a:rPr lang="en-US" altLang="ko-KR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1.96</a:t>
            </a:r>
            <a:r>
              <a:rPr lang="ko-KR" altLang="en-US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보다 크면</a:t>
            </a:r>
            <a:endParaRPr lang="en-US" altLang="ko-KR" sz="1800" b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"/>
          <a:stretch/>
        </p:blipFill>
        <p:spPr bwMode="auto">
          <a:xfrm>
            <a:off x="5086912" y="4428565"/>
            <a:ext cx="1264059" cy="3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내용 개체 틀 1"/>
              <p:cNvSpPr txBox="1">
                <a:spLocks/>
              </p:cNvSpPr>
              <p:nvPr/>
            </p:nvSpPr>
            <p:spPr bwMode="auto">
              <a:xfrm>
                <a:off x="2047875" y="4858607"/>
                <a:ext cx="4391025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ko-KR" altLang="en-US" sz="1800" b="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귀무가설</a:t>
                </a:r>
                <a14:m>
                  <m:oMath xmlns:m="http://schemas.openxmlformats.org/officeDocument/2006/math">
                    <m:r>
                      <a:rPr lang="ko-KR" altLang="en-US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𝐻</m:t>
                    </m:r>
                    <m:r>
                      <a:rPr lang="en-US" altLang="ko-KR" sz="1800" b="0" i="1" baseline="-25000" dirty="0">
                        <a:solidFill>
                          <a:prstClr val="black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기각</a:t>
                </a:r>
                <a:endParaRPr lang="en-US" altLang="ko-KR" sz="1800" b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4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875" y="4858607"/>
                <a:ext cx="4391025" cy="423948"/>
              </a:xfrm>
              <a:prstGeom prst="rect">
                <a:avLst/>
              </a:prstGeom>
              <a:blipFill>
                <a:blip r:embed="rId7"/>
                <a:stretch>
                  <a:fillRect l="-1250" b="-285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39" y="3965600"/>
            <a:ext cx="4733925" cy="227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아는 경우의 가설검정</a:t>
            </a:r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10000"/>
              </a:lnSpc>
              <a:defRPr/>
            </a:pPr>
            <a:r>
              <a:rPr lang="ko-KR" altLang="en-US" dirty="0">
                <a:solidFill>
                  <a:srgbClr val="F7964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유의수준의 결정</a:t>
            </a:r>
            <a:endParaRPr lang="en-US" altLang="ko-KR" dirty="0">
              <a:solidFill>
                <a:srgbClr val="F79646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1"/>
              <p:cNvSpPr txBox="1">
                <a:spLocks/>
              </p:cNvSpPr>
              <p:nvPr/>
            </p:nvSpPr>
            <p:spPr bwMode="auto">
              <a:xfrm>
                <a:off x="2047875" y="1735807"/>
                <a:ext cx="8369300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ko-KR" altLang="en-US" sz="180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귀무가설과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대립가설에 대해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solidFill>
                          <a:prstClr val="black"/>
                        </a:solidFill>
                        <a:latin typeface="Cambria Math"/>
                      </a:rPr>
                      <m:t>𝒂</m:t>
                    </m:r>
                    <m:r>
                      <a:rPr lang="en-US" altLang="ko-KR" sz="1800" i="1" dirty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altLang="ko-KR" sz="1800" i="1" dirty="0">
                        <a:solidFill>
                          <a:prstClr val="black"/>
                        </a:solidFill>
                        <a:latin typeface="Cambria Math"/>
                      </a:rPr>
                      <m:t>𝟎</m:t>
                    </m:r>
                    <m:r>
                      <a:rPr lang="en-US" altLang="ko-KR" sz="1800" i="1" dirty="0">
                        <a:solidFill>
                          <a:prstClr val="black"/>
                        </a:solidFill>
                        <a:latin typeface="Cambria Math"/>
                      </a:rPr>
                      <m:t>.</m:t>
                    </m:r>
                    <m:r>
                      <a:rPr lang="en-US" altLang="ko-KR" sz="1800" i="1" dirty="0">
                        <a:solidFill>
                          <a:prstClr val="black"/>
                        </a:solidFill>
                        <a:latin typeface="Cambria Math"/>
                      </a:rPr>
                      <m:t>𝟎𝟓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에서의 가설검정</a:t>
                </a:r>
                <a:endParaRPr lang="en-US" altLang="ko-KR" sz="18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9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875" y="1735807"/>
                <a:ext cx="8369300" cy="423948"/>
              </a:xfrm>
              <a:prstGeom prst="rect">
                <a:avLst/>
              </a:prstGeom>
              <a:blipFill>
                <a:blip r:embed="rId3"/>
                <a:stretch>
                  <a:fillRect l="-655" b="-304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내용 개체 틀 1"/>
          <p:cNvSpPr txBox="1">
            <a:spLocks/>
          </p:cNvSpPr>
          <p:nvPr/>
        </p:nvSpPr>
        <p:spPr bwMode="auto">
          <a:xfrm>
            <a:off x="2047875" y="2383507"/>
            <a:ext cx="8369300" cy="42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ko-KR" altLang="en-US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좌측검정이면 </a:t>
            </a:r>
            <a:endParaRPr lang="en-US" altLang="ko-KR" sz="1800" b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226" y="2336801"/>
            <a:ext cx="3014449" cy="55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1"/>
              <p:cNvSpPr txBox="1">
                <a:spLocks/>
              </p:cNvSpPr>
              <p:nvPr/>
            </p:nvSpPr>
            <p:spPr bwMode="auto">
              <a:xfrm>
                <a:off x="2047875" y="2924944"/>
                <a:ext cx="8369300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검정통계량</a:t>
                </a:r>
                <a14:m>
                  <m:oMath xmlns:m="http://schemas.openxmlformats.org/officeDocument/2006/math">
                    <m:r>
                      <a:rPr lang="ko-KR" altLang="en-US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</m:oMath>
                </a14:m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값이</a:t>
                </a:r>
                <a14:m>
                  <m:oMath xmlns:m="http://schemas.openxmlformats.org/officeDocument/2006/math">
                    <m:r>
                      <a:rPr lang="ko-KR" altLang="en-US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−1.64</m:t>
                    </m:r>
                  </m:oMath>
                </a14:m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보다 작으면</a:t>
                </a:r>
                <a14:m>
                  <m:oMath xmlns:m="http://schemas.openxmlformats.org/officeDocument/2006/math">
                    <m:r>
                      <a:rPr lang="ko-KR" altLang="en-US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 &lt; −1.64) </m:t>
                    </m:r>
                  </m:oMath>
                </a14:m>
                <a:r>
                  <a:rPr lang="ko-KR" altLang="en-US" sz="1800" b="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귀무가설</a:t>
                </a:r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𝐻</m:t>
                    </m:r>
                    <m:r>
                      <a:rPr lang="en-US" altLang="ko-KR" sz="1800" b="0" i="1" baseline="-25000" dirty="0">
                        <a:solidFill>
                          <a:prstClr val="black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기각</a:t>
                </a:r>
                <a:endParaRPr lang="en-US" altLang="ko-KR" sz="1800" b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2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875" y="2924944"/>
                <a:ext cx="8369300" cy="423948"/>
              </a:xfrm>
              <a:prstGeom prst="rect">
                <a:avLst/>
              </a:prstGeom>
              <a:blipFill>
                <a:blip r:embed="rId5"/>
                <a:stretch>
                  <a:fillRect l="-655" b="-304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아는 경우의 가설검정</a:t>
            </a:r>
          </a:p>
        </p:txBody>
      </p:sp>
      <p:pic>
        <p:nvPicPr>
          <p:cNvPr id="27654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39" y="3868738"/>
            <a:ext cx="4733925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10000"/>
              </a:lnSpc>
              <a:defRPr/>
            </a:pPr>
            <a:r>
              <a:rPr lang="ko-KR" altLang="en-US" dirty="0">
                <a:solidFill>
                  <a:srgbClr val="F7964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유의수준의 결정</a:t>
            </a:r>
            <a:endParaRPr lang="en-US" altLang="ko-KR" dirty="0">
              <a:solidFill>
                <a:srgbClr val="F79646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1"/>
              <p:cNvSpPr txBox="1">
                <a:spLocks/>
              </p:cNvSpPr>
              <p:nvPr/>
            </p:nvSpPr>
            <p:spPr bwMode="auto">
              <a:xfrm>
                <a:off x="2047875" y="1735807"/>
                <a:ext cx="8369300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ko-KR" altLang="en-US" sz="180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귀무가설과</a:t>
                </a:r>
                <a:r>
                  <a:rPr lang="ko-KR" altLang="en-US" sz="18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대립가설에 대해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solidFill>
                          <a:prstClr val="black"/>
                        </a:solidFill>
                        <a:latin typeface="Cambria Math"/>
                      </a:rPr>
                      <m:t>𝒂</m:t>
                    </m:r>
                    <m:r>
                      <a:rPr lang="en-US" altLang="ko-KR" sz="1800" i="1" dirty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altLang="ko-KR" sz="1800" i="1" dirty="0">
                        <a:solidFill>
                          <a:prstClr val="black"/>
                        </a:solidFill>
                        <a:latin typeface="Cambria Math"/>
                      </a:rPr>
                      <m:t>𝟎</m:t>
                    </m:r>
                    <m:r>
                      <a:rPr lang="en-US" altLang="ko-KR" sz="1800" i="1" dirty="0">
                        <a:solidFill>
                          <a:prstClr val="black"/>
                        </a:solidFill>
                        <a:latin typeface="Cambria Math"/>
                      </a:rPr>
                      <m:t>.</m:t>
                    </m:r>
                    <m:r>
                      <a:rPr lang="en-US" altLang="ko-KR" sz="1800" i="1" dirty="0">
                        <a:solidFill>
                          <a:prstClr val="black"/>
                        </a:solidFill>
                        <a:latin typeface="Cambria Math"/>
                      </a:rPr>
                      <m:t>𝟎𝟓</m:t>
                    </m:r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에서의 가설검정</a:t>
                </a:r>
                <a:endParaRPr lang="en-US" altLang="ko-KR" sz="18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9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875" y="1735807"/>
                <a:ext cx="8369300" cy="423948"/>
              </a:xfrm>
              <a:prstGeom prst="rect">
                <a:avLst/>
              </a:prstGeom>
              <a:blipFill>
                <a:blip r:embed="rId3"/>
                <a:stretch>
                  <a:fillRect l="-655" b="-304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내용 개체 틀 1"/>
          <p:cNvSpPr txBox="1">
            <a:spLocks/>
          </p:cNvSpPr>
          <p:nvPr/>
        </p:nvSpPr>
        <p:spPr bwMode="auto">
          <a:xfrm>
            <a:off x="2047875" y="2383507"/>
            <a:ext cx="8369300" cy="42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ko-KR" altLang="en-US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우측검정이면 </a:t>
            </a:r>
            <a:endParaRPr lang="en-US" altLang="ko-KR" sz="1800" b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내용 개체 틀 1"/>
              <p:cNvSpPr txBox="1">
                <a:spLocks/>
              </p:cNvSpPr>
              <p:nvPr/>
            </p:nvSpPr>
            <p:spPr bwMode="auto">
              <a:xfrm>
                <a:off x="2047875" y="2924944"/>
                <a:ext cx="8369300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검정통계량</a:t>
                </a:r>
                <a14:m>
                  <m:oMath xmlns:m="http://schemas.openxmlformats.org/officeDocument/2006/math">
                    <m:r>
                      <a:rPr lang="ko-KR" altLang="en-US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</m:oMath>
                </a14:m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값이</a:t>
                </a:r>
                <a14:m>
                  <m:oMath xmlns:m="http://schemas.openxmlformats.org/officeDocument/2006/math">
                    <m:r>
                      <a:rPr lang="ko-KR" altLang="en-US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−1.64</m:t>
                    </m:r>
                  </m:oMath>
                </a14:m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보다 크면</a:t>
                </a:r>
                <a14:m>
                  <m:oMath xmlns:m="http://schemas.openxmlformats.org/officeDocument/2006/math">
                    <m:r>
                      <a:rPr lang="ko-KR" altLang="en-US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 &lt; 1.64) </m:t>
                    </m:r>
                  </m:oMath>
                </a14:m>
                <a:r>
                  <a:rPr lang="ko-KR" altLang="en-US" sz="1800" b="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귀무가설</a:t>
                </a:r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𝐻</m:t>
                    </m:r>
                    <m:r>
                      <a:rPr lang="en-US" altLang="ko-KR" sz="1800" b="0" i="1" baseline="-25000" dirty="0">
                        <a:solidFill>
                          <a:prstClr val="black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기각</a:t>
                </a:r>
                <a:endParaRPr lang="en-US" altLang="ko-KR" sz="1800" b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5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875" y="2924944"/>
                <a:ext cx="8369300" cy="423948"/>
              </a:xfrm>
              <a:prstGeom prst="rect">
                <a:avLst/>
              </a:prstGeom>
              <a:blipFill>
                <a:blip r:embed="rId4"/>
                <a:stretch>
                  <a:fillRect l="-655" b="-304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377247"/>
            <a:ext cx="2235200" cy="400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아는 경우의 가설검정</a:t>
            </a:r>
          </a:p>
        </p:txBody>
      </p:sp>
      <p:pic>
        <p:nvPicPr>
          <p:cNvPr id="28675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196976"/>
            <a:ext cx="8424862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모르는 경우의 가설검정</a:t>
            </a:r>
          </a:p>
        </p:txBody>
      </p:sp>
      <p:pic>
        <p:nvPicPr>
          <p:cNvPr id="32772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45" t="65829"/>
          <a:stretch/>
        </p:blipFill>
        <p:spPr bwMode="auto">
          <a:xfrm>
            <a:off x="6600057" y="2774380"/>
            <a:ext cx="1876425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10000"/>
              </a:lnSpc>
              <a:defRPr/>
            </a:pPr>
            <a:r>
              <a:rPr lang="ko-KR" altLang="en-US" dirty="0">
                <a:solidFill>
                  <a:srgbClr val="F7964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표본이 큰 경우의 가설검정</a:t>
            </a:r>
            <a:endParaRPr lang="en-US" altLang="ko-KR" dirty="0">
              <a:solidFill>
                <a:srgbClr val="F79646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1774825" y="3717032"/>
            <a:ext cx="86423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10000"/>
              </a:lnSpc>
              <a:defRPr/>
            </a:pPr>
            <a:r>
              <a:rPr lang="ko-KR" altLang="en-US" dirty="0">
                <a:solidFill>
                  <a:srgbClr val="F7964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표본이 작은 경우의 가설검정</a:t>
            </a:r>
            <a:endParaRPr lang="en-US" altLang="ko-KR" dirty="0">
              <a:solidFill>
                <a:srgbClr val="F79646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1"/>
              <p:cNvSpPr txBox="1">
                <a:spLocks/>
              </p:cNvSpPr>
              <p:nvPr/>
            </p:nvSpPr>
            <p:spPr bwMode="auto">
              <a:xfrm>
                <a:off x="2047875" y="1519783"/>
                <a:ext cx="8505825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ko-KR" altLang="en-US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모수를 모르더라도 표본이 아주 큰 경우</a:t>
                </a:r>
                <a:r>
                  <a:rPr lang="en-US" altLang="ko-KR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</a:p>
              <a:p>
                <a:pPr marL="0" indent="0">
                  <a:buNone/>
                  <a:defRPr/>
                </a:pPr>
                <a:r>
                  <a:rPr lang="ko-KR" altLang="en-US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즉 </a:t>
                </a:r>
                <a14:m>
                  <m:oMath xmlns:m="http://schemas.openxmlformats.org/officeDocument/2006/math">
                    <m:r>
                      <a:rPr lang="en-US" altLang="ko-KR" sz="1800" b="0" i="1" spc="-100">
                        <a:solidFill>
                          <a:prstClr val="black"/>
                        </a:solidFill>
                        <a:latin typeface="Cambria Math"/>
                      </a:rPr>
                      <m:t>𝑛</m:t>
                    </m:r>
                    <m:r>
                      <a:rPr lang="ko-KR" altLang="en-US" sz="1800" b="0" i="1" spc="-100">
                        <a:solidFill>
                          <a:prstClr val="black"/>
                        </a:solidFill>
                        <a:latin typeface="Cambria Math"/>
                      </a:rPr>
                      <m:t>⟶∞</m:t>
                    </m:r>
                  </m:oMath>
                </a14:m>
                <a:r>
                  <a:rPr lang="en-US" altLang="ko-KR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이면 모집단의 정규성과 상관없이 중심극한정리에 의해</a:t>
                </a:r>
                <a:r>
                  <a:rPr lang="en-US" altLang="ko-KR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 spc="-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pc="-100">
                            <a:solidFill>
                              <a:prstClr val="black"/>
                            </a:solidFill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altLang="ko-KR" sz="1800" b="0" i="1" spc="-10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 spc="-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800" b="0" i="1" spc="-100">
                            <a:solidFill>
                              <a:prstClr val="black"/>
                            </a:solidFill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altLang="ko-KR" sz="1800" b="0" i="1" spc="-10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으로 수렴</a:t>
                </a:r>
                <a:endParaRPr lang="en-US" altLang="ko-KR" sz="1800" b="0" spc="-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  <a:defRPr/>
                </a:pPr>
                <a:r>
                  <a:rPr lang="ko-KR" altLang="en-US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그러므로 표본이 큰 경우의 </a:t>
                </a:r>
                <a:endParaRPr lang="en-US" altLang="ko-KR" sz="1800" b="0" spc="-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  <a:defRPr/>
                </a:pPr>
                <a:r>
                  <a:rPr lang="ko-KR" altLang="en-US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검정통계량은 </a:t>
                </a:r>
                <a:r>
                  <a:rPr lang="ko-KR" altLang="en-US" sz="1800" b="0" spc="-10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모분산이</a:t>
                </a:r>
                <a:r>
                  <a:rPr lang="ko-KR" altLang="en-US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주어진 것과 동일하게 </a:t>
                </a:r>
                <a:endParaRPr lang="en-US" altLang="ko-KR" sz="1800" b="0" spc="-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0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875" y="1519783"/>
                <a:ext cx="8505825" cy="423948"/>
              </a:xfrm>
              <a:prstGeom prst="rect">
                <a:avLst/>
              </a:prstGeom>
              <a:blipFill>
                <a:blip r:embed="rId3"/>
                <a:stretch>
                  <a:fillRect l="-645" b="-31714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내용 개체 틀 1"/>
          <p:cNvSpPr txBox="1">
            <a:spLocks/>
          </p:cNvSpPr>
          <p:nvPr/>
        </p:nvSpPr>
        <p:spPr bwMode="auto">
          <a:xfrm>
            <a:off x="2047875" y="4224883"/>
            <a:ext cx="8505825" cy="42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ko-KR" altLang="en-US" sz="1800" b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표본이 충분하지 못한 경우는</a:t>
            </a:r>
            <a:endParaRPr lang="en-US" altLang="ko-KR" sz="1800" b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4" t="28421" r="61498"/>
          <a:stretch/>
        </p:blipFill>
        <p:spPr bwMode="auto">
          <a:xfrm>
            <a:off x="3340101" y="4775200"/>
            <a:ext cx="1460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내용 개체 틀 1"/>
              <p:cNvSpPr txBox="1">
                <a:spLocks/>
              </p:cNvSpPr>
              <p:nvPr/>
            </p:nvSpPr>
            <p:spPr bwMode="auto">
              <a:xfrm>
                <a:off x="2047875" y="4949268"/>
                <a:ext cx="8505825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ko-KR" altLang="en-US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표본통계량                         는 자유도  </a:t>
                </a:r>
                <a:r>
                  <a:rPr lang="en-US" altLang="ko-KR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800" b="0" spc="-10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0" i="1" spc="-100">
                        <a:solidFill>
                          <a:prstClr val="black"/>
                        </a:solidFill>
                        <a:latin typeface="Cambria Math"/>
                      </a:rPr>
                      <m:t>𝑛</m:t>
                    </m:r>
                    <m:r>
                      <a:rPr lang="en-US" altLang="ko-KR" sz="1800" b="0" i="1" spc="-10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0" spc="-100">
                        <a:solidFill>
                          <a:prstClr val="black"/>
                        </a:solidFill>
                        <a:latin typeface="Cambria Math"/>
                      </a:rPr>
                      <m:t>−</m:t>
                    </m:r>
                  </m:oMath>
                </a14:m>
                <a:r>
                  <a:rPr lang="en-US" altLang="ko-KR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1 ) </a:t>
                </a:r>
                <a:r>
                  <a:rPr lang="ko-KR" altLang="en-US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에서 </a:t>
                </a:r>
                <a14:m>
                  <m:oMath xmlns:m="http://schemas.openxmlformats.org/officeDocument/2006/math">
                    <m:r>
                      <a:rPr lang="en-US" altLang="ko-KR" sz="1800" b="0" i="1" spc="-100" dirty="0">
                        <a:solidFill>
                          <a:prstClr val="black"/>
                        </a:solidFill>
                        <a:latin typeface="Cambria Math"/>
                      </a:rPr>
                      <m:t>𝑡</m:t>
                    </m:r>
                  </m:oMath>
                </a14:m>
                <a:r>
                  <a:rPr lang="ko-KR" altLang="en-US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분포를 따르게 된다</a:t>
                </a:r>
                <a:r>
                  <a:rPr lang="en-US" altLang="ko-KR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  <a:r>
                  <a:rPr lang="ko-KR" altLang="en-US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</a:t>
                </a:r>
                <a:endParaRPr lang="en-US" altLang="ko-KR" sz="1800" b="0" spc="-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3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875" y="4949268"/>
                <a:ext cx="8505825" cy="423948"/>
              </a:xfrm>
              <a:prstGeom prst="rect">
                <a:avLst/>
              </a:prstGeom>
              <a:blipFill>
                <a:blip r:embed="rId5"/>
                <a:stretch>
                  <a:fillRect l="-645" b="-304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모르는 경우의 가설검정</a:t>
            </a:r>
          </a:p>
        </p:txBody>
      </p:sp>
      <p:pic>
        <p:nvPicPr>
          <p:cNvPr id="33795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052513"/>
            <a:ext cx="8496300" cy="526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모르는 경우의 가설검정</a:t>
            </a:r>
          </a:p>
        </p:txBody>
      </p:sp>
      <p:pic>
        <p:nvPicPr>
          <p:cNvPr id="34819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1196976"/>
            <a:ext cx="856932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 noRot="1" noChangeAspect="1" noMove="1" noResize="1" noEditPoints="1" noAdjustHandles="1" noChangeArrowheads="1" noChangeShapeType="1" noTextEdit="1"/>
          </p:cNvSpPr>
          <p:nvPr>
            <p:ph type="title"/>
          </p:nvPr>
        </p:nvSpPr>
        <p:spPr>
          <a:xfrm>
            <a:off x="1774826" y="188914"/>
            <a:ext cx="7561263" cy="549275"/>
          </a:xfrm>
          <a:blipFill rotWithShape="0">
            <a:blip r:embed="rId2"/>
            <a:stretch>
              <a:fillRect t="-4444" b="-23333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1"/>
              <p:cNvSpPr txBox="1">
                <a:spLocks/>
              </p:cNvSpPr>
              <p:nvPr/>
            </p:nvSpPr>
            <p:spPr bwMode="auto">
              <a:xfrm>
                <a:off x="1847529" y="1196752"/>
                <a:ext cx="8505825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atinLnBrk="0">
                  <a:lnSpc>
                    <a:spcPct val="11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F79646">
                            <a:lumMod val="75000"/>
                          </a:srgbClr>
                        </a:solidFill>
                        <a:latin typeface="Cambria Math"/>
                      </a:rPr>
                      <m:t>𝑃</m:t>
                    </m:r>
                  </m:oMath>
                </a14:m>
                <a:r>
                  <a:rPr lang="ko-KR" altLang="en-US" dirty="0">
                    <a:solidFill>
                      <a:srgbClr val="F79646">
                        <a:lumMod val="75000"/>
                      </a:srgb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값을 이용한 가설검정</a:t>
                </a:r>
                <a:endParaRPr lang="en-US" altLang="ko-KR" dirty="0">
                  <a:solidFill>
                    <a:srgbClr val="F79646">
                      <a:lumMod val="75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76225" indent="-9525" latinLnBrk="0">
                  <a:buNone/>
                  <a:defRPr/>
                </a:pPr>
                <a:r>
                  <a:rPr lang="ko-KR" altLang="en-US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유의수준에 따라 채택</a:t>
                </a:r>
                <a:r>
                  <a:rPr lang="en-US" altLang="ko-KR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기각을 결정한 지금까지의 방법은 신뢰범위에 </a:t>
                </a:r>
                <a:r>
                  <a:rPr lang="ko-KR" altLang="en-US" sz="1800" b="0" spc="-10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표함되는지</a:t>
                </a:r>
                <a:r>
                  <a:rPr lang="ko-KR" altLang="en-US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그렇지 </a:t>
                </a:r>
                <a:r>
                  <a:rPr lang="ko-KR" altLang="en-US" sz="1800" b="0" spc="-10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않는지만을</a:t>
                </a:r>
                <a:r>
                  <a:rPr lang="ko-KR" altLang="en-US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제시하므로 채택</a:t>
                </a:r>
                <a:r>
                  <a:rPr lang="en-US" altLang="ko-KR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기각에 대한 강도를 표현하기에는 충분하지 않음</a:t>
                </a:r>
                <a:endParaRPr lang="en-US" altLang="ko-KR" sz="1800" b="0" spc="-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76225" indent="-9525" latinLnBrk="0">
                  <a:buNone/>
                  <a:defRPr/>
                </a:pPr>
                <a:endParaRPr lang="en-US" altLang="ko-KR" sz="1800" b="0" spc="-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76225" indent="-9525" latinLnBrk="0">
                  <a:buNone/>
                  <a:defRPr/>
                </a:pPr>
                <a:r>
                  <a:rPr lang="ko-KR" altLang="en-US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 이러한 단점을 보완하기 위해 채택</a:t>
                </a:r>
                <a:r>
                  <a:rPr lang="en-US" altLang="ko-KR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기각에 대한 기준을 확률 </a:t>
                </a:r>
                <a14:m>
                  <m:oMath xmlns:m="http://schemas.openxmlformats.org/officeDocument/2006/math">
                    <m:r>
                      <a:rPr lang="en-US" altLang="ko-KR" sz="1800" b="0" i="1" spc="-100" dirty="0">
                        <a:solidFill>
                          <a:prstClr val="black"/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ko-KR" altLang="en-US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 </a:t>
                </a:r>
                <a:br>
                  <a:rPr lang="en-US" altLang="ko-KR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en-US" altLang="ko-KR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</a:t>
                </a:r>
                <a:r>
                  <a:rPr lang="ko-KR" altLang="en-US" sz="1800" b="0" spc="-1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나타내려는 방법</a:t>
                </a:r>
                <a:endParaRPr lang="en-US" altLang="ko-KR" sz="1800" b="0" spc="-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4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529" y="1196752"/>
                <a:ext cx="8505825" cy="423948"/>
              </a:xfrm>
              <a:prstGeom prst="rect">
                <a:avLst/>
              </a:prstGeom>
              <a:blipFill>
                <a:blip r:embed="rId3"/>
                <a:stretch>
                  <a:fillRect l="-789" t="-8571" b="-59714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 noRot="1" noChangeAspect="1" noMove="1" noResize="1" noEditPoints="1" noAdjustHandles="1" noChangeArrowheads="1" noChangeShapeType="1" noTextEdit="1"/>
          </p:cNvSpPr>
          <p:nvPr>
            <p:ph type="title"/>
          </p:nvPr>
        </p:nvSpPr>
        <p:spPr>
          <a:xfrm>
            <a:off x="1774826" y="188914"/>
            <a:ext cx="7561263" cy="549275"/>
          </a:xfrm>
          <a:blipFill rotWithShape="0">
            <a:blip r:embed="rId2"/>
            <a:stretch>
              <a:fillRect t="-4444" b="-23333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2" name="내용 개체 틀 1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1774825" y="1066801"/>
            <a:ext cx="8642350" cy="5472113"/>
          </a:xfrm>
          <a:blipFill rotWithShape="0">
            <a:blip r:embed="rId3"/>
            <a:stretch>
              <a:fillRect l="-635" r="-776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pic>
        <p:nvPicPr>
          <p:cNvPr id="40964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5" y="2924175"/>
            <a:ext cx="5111750" cy="2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5951538"/>
            <a:ext cx="59817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086850" y="0"/>
            <a:ext cx="1581150" cy="16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표본분포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711625"/>
            <a:ext cx="8543925" cy="317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02450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/>
          <p:cNvSpPr>
            <a:spLocks noGrp="1" noRot="1" noChangeAspect="1" noMove="1" noResize="1" noEditPoints="1" noAdjustHandles="1" noChangeArrowheads="1" noChangeShapeType="1" noTextEdit="1"/>
          </p:cNvSpPr>
          <p:nvPr>
            <p:ph type="title"/>
          </p:nvPr>
        </p:nvSpPr>
        <p:spPr>
          <a:xfrm>
            <a:off x="1774826" y="188914"/>
            <a:ext cx="7561263" cy="549275"/>
          </a:xfrm>
          <a:blipFill rotWithShape="0">
            <a:blip r:embed="rId2"/>
            <a:stretch>
              <a:fillRect t="-4444" b="-23333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en-US" altLang="ko-KR" sz="2000" dirty="0">
                <a:solidFill>
                  <a:schemeClr val="tx1"/>
                </a:solidFill>
              </a:rPr>
              <a:t>P</a:t>
            </a:r>
            <a:r>
              <a:rPr lang="ko-KR" altLang="en-US" sz="2000" dirty="0">
                <a:solidFill>
                  <a:schemeClr val="tx1"/>
                </a:solidFill>
              </a:rPr>
              <a:t>값을 이용한 가설검정</a:t>
            </a:r>
            <a:br>
              <a:rPr lang="en-US" altLang="ko-KR" sz="2000" b="0" dirty="0">
                <a:solidFill>
                  <a:schemeClr val="tx1"/>
                </a:solidFill>
              </a:rPr>
            </a:b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p</a:t>
            </a: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값은 </a:t>
            </a:r>
            <a:r>
              <a:rPr lang="ko-KR" altLang="en-US" sz="2000" b="0" dirty="0" err="1">
                <a:solidFill>
                  <a:schemeClr val="tx1"/>
                </a:solidFill>
                <a:sym typeface="Wingdings" panose="05000000000000000000" pitchFamily="2" charset="2"/>
              </a:rPr>
              <a:t>귀무가설을</a:t>
            </a: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 기각하기 위한 최대한의 한계점을 나타내는데</a:t>
            </a: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유의수준 </a:t>
            </a:r>
            <a:r>
              <a:rPr lang="el-GR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α</a:t>
            </a:r>
            <a:r>
              <a:rPr lang="ko-KR" altLang="en-US" sz="2000" b="0" dirty="0" err="1">
                <a:solidFill>
                  <a:schemeClr val="tx1"/>
                </a:solidFill>
                <a:sym typeface="Wingdings" panose="05000000000000000000" pitchFamily="2" charset="2"/>
              </a:rPr>
              <a:t>를</a:t>
            </a: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 기준으로 보면 </a:t>
            </a:r>
            <a:r>
              <a:rPr lang="el-GR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α</a:t>
            </a:r>
            <a:r>
              <a:rPr lang="ko-KR" altLang="en-US" sz="2000" b="0" dirty="0" err="1">
                <a:solidFill>
                  <a:schemeClr val="tx1"/>
                </a:solidFill>
                <a:sym typeface="Wingdings" panose="05000000000000000000" pitchFamily="2" charset="2"/>
              </a:rPr>
              <a:t>로부터</a:t>
            </a: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 멀리 떨어져 있는 확률을 나타낸다</a:t>
            </a: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  <a:defRPr/>
            </a:pPr>
            <a:endParaRPr lang="en-US" altLang="ko-KR" sz="20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20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20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20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20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20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2000" b="0" dirty="0">
              <a:solidFill>
                <a:schemeClr val="tx1"/>
              </a:solidFill>
            </a:endParaRPr>
          </a:p>
        </p:txBody>
      </p:sp>
      <p:pic>
        <p:nvPicPr>
          <p:cNvPr id="43012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263" y="1238250"/>
            <a:ext cx="8570912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21364" y="1363416"/>
            <a:ext cx="6846746" cy="12594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00" indent="-635000" fontAlgn="base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defRPr/>
            </a:pPr>
            <a:r>
              <a:rPr kumimoji="1" lang="en-US" altLang="ko-KR" sz="36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01 </a:t>
            </a:r>
            <a:r>
              <a:rPr kumimoji="1" lang="ko-KR" altLang="en-US" sz="36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두 모집단의 평균 차이에 대한 </a:t>
            </a:r>
            <a:br>
              <a:rPr kumimoji="1" lang="en-US" altLang="ko-KR" sz="36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</a:br>
            <a:r>
              <a:rPr kumimoji="1" lang="ko-KR" altLang="en-US" sz="36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가설검정</a:t>
            </a:r>
            <a:r>
              <a:rPr kumimoji="1" lang="en-US" altLang="ko-KR" sz="36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36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대응표본</a:t>
            </a:r>
            <a:r>
              <a:rPr kumimoji="1" lang="en-US" altLang="ko-KR" sz="36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)</a:t>
            </a:r>
            <a:endParaRPr kumimoji="1" lang="en-US" altLang="en-US" sz="3600" b="1" spc="-150" dirty="0">
              <a:solidFill>
                <a:prstClr val="black"/>
              </a:solidFill>
              <a:latin typeface="맑은 고딕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628652"/>
            <a:ext cx="69119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:: Keywords 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대응표본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대응표본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검정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대응표본</a:t>
            </a:r>
            <a:r>
              <a:rPr lang="en-US" altLang="ko-KR" dirty="0"/>
              <a:t>(paired sample)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두 모집단으로부터 표본을 각각 추출할 때</a:t>
            </a:r>
            <a:r>
              <a:rPr lang="en-US" altLang="ko-KR" sz="1800" b="0" dirty="0">
                <a:solidFill>
                  <a:schemeClr val="tx1"/>
                </a:solidFill>
              </a:rPr>
              <a:t>,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표본을 구성하는 각각의 인자가 짝을 지어 서로 연관된 표본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à"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교육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광고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의료 등의 분야에서</a:t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사전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(ex-ante)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과 사후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(ex-post)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를 비교하여 효과를 평가할 때 주로 사용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13316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2565400"/>
            <a:ext cx="5624512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 latinLnBrk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Ex. A</a:t>
            </a:r>
            <a:r>
              <a:rPr lang="ko-KR" altLang="en-US" sz="1800" b="0" dirty="0">
                <a:solidFill>
                  <a:schemeClr val="tx1"/>
                </a:solidFill>
              </a:rPr>
              <a:t>제약회사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latinLnBrk="0">
              <a:buFont typeface="Wingdings" pitchFamily="2" charset="2"/>
              <a:buChar char="à"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체중을 조절할 수 있는 건강식품을 개발했는데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정말 체중을 조절하는 효과가 있는지 확인해보고자 한다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4340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628776"/>
            <a:ext cx="8064500" cy="213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334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가설 수립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1536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91"/>
          <a:stretch/>
        </p:blipFill>
        <p:spPr bwMode="auto">
          <a:xfrm>
            <a:off x="3431705" y="3789041"/>
            <a:ext cx="2840037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52514" y="1866528"/>
                <a:ext cx="6310461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조사의 목적이 체중 변화의 효과에 맞춰져 있으므로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</a:t>
                </a:r>
              </a:p>
              <a:p>
                <a:pPr indent="38100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귀무가설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kumimoji="1" lang="ko-KR" altLang="en-US">
                        <a:solidFill>
                          <a:prstClr val="black"/>
                        </a:solidFill>
                        <a:latin typeface="Cambria Math"/>
                      </a:rPr>
                      <m:t>는</m:t>
                    </m:r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>
                        <a:solidFill>
                          <a:prstClr val="black"/>
                        </a:solidFill>
                        <a:latin typeface="Cambria Math"/>
                      </a:rPr>
                      <m:t>체중</m:t>
                    </m:r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>
                        <a:solidFill>
                          <a:prstClr val="black"/>
                        </a:solidFill>
                        <a:latin typeface="Cambria Math"/>
                      </a:rPr>
                      <m:t>변화가</m:t>
                    </m:r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>
                        <a:solidFill>
                          <a:prstClr val="black"/>
                        </a:solidFill>
                        <a:latin typeface="Cambria Math"/>
                      </a:rPr>
                      <m:t>없다</m:t>
                    </m:r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.</m:t>
                    </m:r>
                  </m:oMath>
                </a14:m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indent="38100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대립가설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은</m:t>
                    </m:r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>
                        <a:solidFill>
                          <a:prstClr val="black"/>
                        </a:solidFill>
                        <a:latin typeface="Cambria Math"/>
                      </a:rPr>
                      <m:t>체중</m:t>
                    </m:r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>
                        <a:solidFill>
                          <a:prstClr val="black"/>
                        </a:solidFill>
                        <a:latin typeface="Cambria Math"/>
                      </a:rPr>
                      <m:t>변화가</m:t>
                    </m:r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>
                        <a:solidFill>
                          <a:prstClr val="black"/>
                        </a:solidFill>
                        <a:latin typeface="Cambria Math"/>
                      </a:rPr>
                      <m:t>없다</m:t>
                    </m:r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.</m:t>
                    </m:r>
                  </m:oMath>
                </a14:m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514" y="1866528"/>
                <a:ext cx="6310461" cy="914400"/>
              </a:xfrm>
              <a:prstGeom prst="rect">
                <a:avLst/>
              </a:prstGeom>
              <a:blipFill>
                <a:blip r:embed="rId3"/>
                <a:stretch>
                  <a:fillRect l="-870" t="-14667" b="-3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/>
          <p:cNvGrpSpPr/>
          <p:nvPr/>
        </p:nvGrpSpPr>
        <p:grpSpPr>
          <a:xfrm>
            <a:off x="6238255" y="3879156"/>
            <a:ext cx="2090887" cy="924297"/>
            <a:chOff x="728513" y="5447928"/>
            <a:chExt cx="2090887" cy="924297"/>
          </a:xfrm>
        </p:grpSpPr>
        <p:sp>
          <p:nvSpPr>
            <p:cNvPr id="8" name="TextBox 7"/>
            <p:cNvSpPr txBox="1"/>
            <p:nvPr/>
          </p:nvSpPr>
          <p:spPr>
            <a:xfrm>
              <a:off x="728513" y="5447928"/>
              <a:ext cx="2014687" cy="40042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체중 변화가 없다</a:t>
              </a:r>
              <a:r>
                <a: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28513" y="5971803"/>
              <a:ext cx="2090887" cy="40042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체중 변화가 있다</a:t>
              </a:r>
              <a:r>
                <a: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4" t="28392" r="30233" b="48946"/>
          <a:stretch/>
        </p:blipFill>
        <p:spPr bwMode="auto">
          <a:xfrm>
            <a:off x="5019675" y="3152775"/>
            <a:ext cx="2286000" cy="8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표본통계량과 표준오차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16388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77"/>
          <a:stretch/>
        </p:blipFill>
        <p:spPr bwMode="auto">
          <a:xfrm>
            <a:off x="2135188" y="4914900"/>
            <a:ext cx="7561262" cy="947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35561" y="1794520"/>
                <a:ext cx="6310461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복용 전의 표본을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1 ,    </m:t>
                        </m:r>
                      </m:sub>
                    </m:sSub>
                    <m:r>
                      <a:rPr kumimoji="1" lang="ko-KR" altLang="en-US">
                        <a:solidFill>
                          <a:prstClr val="black"/>
                        </a:solidFill>
                        <a:latin typeface="Cambria Math"/>
                      </a:rPr>
                      <m:t>복용</m:t>
                    </m:r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>
                        <a:solidFill>
                          <a:prstClr val="black"/>
                        </a:solidFill>
                        <a:latin typeface="Cambria Math"/>
                      </a:rPr>
                      <m:t>후의</m:t>
                    </m:r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>
                        <a:solidFill>
                          <a:prstClr val="black"/>
                        </a:solidFill>
                        <a:latin typeface="Cambria Math"/>
                      </a:rPr>
                      <m:t>표본을</m:t>
                    </m:r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2 ,    </m:t>
                        </m:r>
                      </m:sub>
                    </m:sSub>
                    <m:r>
                      <a:rPr kumimoji="1" lang="ko-KR" altLang="en-US">
                        <a:solidFill>
                          <a:prstClr val="black"/>
                        </a:solidFill>
                        <a:latin typeface="Cambria Math"/>
                      </a:rPr>
                      <m:t>표본의</m:t>
                    </m:r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>
                        <a:solidFill>
                          <a:prstClr val="black"/>
                        </a:solidFill>
                        <a:latin typeface="Cambria Math"/>
                      </a:rPr>
                      <m:t>크기를</m:t>
                    </m:r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𝑛</m:t>
                    </m:r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, </m:t>
                    </m:r>
                  </m:oMath>
                </a14:m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1 </m:t>
                        </m:r>
                      </m:sub>
                    </m:sSub>
                  </m:oMath>
                </a14:m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2 </m:t>
                        </m:r>
                      </m:sub>
                    </m:sSub>
                  </m:oMath>
                </a14:m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차이를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1 </m:t>
                        </m:r>
                      </m:sub>
                    </m:sSub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-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2 </m:t>
                        </m:r>
                      </m:sub>
                    </m:sSub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x</m:t>
                        </m:r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  </m:t>
                        </m:r>
                      </m:sub>
                    </m:sSub>
                    <m:r>
                      <a:rPr kumimoji="1" lang="ko-KR" altLang="en-US">
                        <a:solidFill>
                          <a:prstClr val="black"/>
                        </a:solidFill>
                        <a:latin typeface="Cambria Math"/>
                      </a:rPr>
                      <m:t>라</m:t>
                    </m:r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>
                        <a:solidFill>
                          <a:prstClr val="black"/>
                        </a:solidFill>
                        <a:latin typeface="Cambria Math"/>
                      </a:rPr>
                      <m:t>하면</m:t>
                    </m:r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</m:oMath>
                </a14:m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1794520"/>
                <a:ext cx="6310461" cy="914400"/>
              </a:xfrm>
              <a:prstGeom prst="rect">
                <a:avLst/>
              </a:prstGeom>
              <a:blipFill>
                <a:blip r:embed="rId3"/>
                <a:stretch>
                  <a:fillRect l="-772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135561" y="3128020"/>
            <a:ext cx="6310461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복용 전</a:t>
            </a:r>
            <a:r>
              <a:rPr kumimoji="1"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차이의 평균은 </a:t>
            </a:r>
            <a:endParaRPr kumimoji="1"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35561" y="4061470"/>
            <a:ext cx="6310461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복용 전</a:t>
            </a:r>
            <a:r>
              <a:rPr kumimoji="1"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차이의 분산       표준편차       표준오차       는</a:t>
            </a:r>
            <a:endParaRPr kumimoji="1"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9" t="54292" r="60819" b="32705"/>
          <a:stretch/>
        </p:blipFill>
        <p:spPr bwMode="auto">
          <a:xfrm>
            <a:off x="4587240" y="4242436"/>
            <a:ext cx="51054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8" t="54292" r="40770" b="32705"/>
          <a:stretch/>
        </p:blipFill>
        <p:spPr bwMode="auto">
          <a:xfrm>
            <a:off x="6103620" y="4242436"/>
            <a:ext cx="51054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4" t="54292" r="23955" b="32705"/>
          <a:stretch/>
        </p:blipFill>
        <p:spPr bwMode="auto">
          <a:xfrm>
            <a:off x="7680961" y="4242436"/>
            <a:ext cx="348615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9055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표본통계량과 표준오차 계산</a:t>
            </a:r>
            <a:endParaRPr lang="en-US" altLang="ko-KR" dirty="0"/>
          </a:p>
        </p:txBody>
      </p:sp>
      <p:pic>
        <p:nvPicPr>
          <p:cNvPr id="17412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0"/>
          <a:stretch/>
        </p:blipFill>
        <p:spPr bwMode="auto">
          <a:xfrm>
            <a:off x="2089150" y="2847975"/>
            <a:ext cx="6635750" cy="2902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35561" y="1794520"/>
            <a:ext cx="6310461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복용 전</a:t>
            </a:r>
            <a:r>
              <a:rPr kumimoji="1"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차이의 평균</a:t>
            </a:r>
            <a:r>
              <a:rPr kumimoji="1"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분산</a:t>
            </a:r>
            <a:r>
              <a:rPr kumimoji="1"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표준편차</a:t>
            </a:r>
            <a:r>
              <a:rPr kumimoji="1"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표준오차를 구하면</a:t>
            </a:r>
            <a:endParaRPr kumimoji="1"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6197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가설검정</a:t>
            </a:r>
            <a:endParaRPr lang="en-US" altLang="ko-KR" dirty="0"/>
          </a:p>
        </p:txBody>
      </p:sp>
      <p:pic>
        <p:nvPicPr>
          <p:cNvPr id="18436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04"/>
          <a:stretch/>
        </p:blipFill>
        <p:spPr bwMode="auto">
          <a:xfrm>
            <a:off x="2927649" y="2759126"/>
            <a:ext cx="6289675" cy="885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35561" y="1772816"/>
                <a:ext cx="6310461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수립된 가설에 대한 검정은 </a:t>
                </a:r>
                <a:r>
                  <a:rPr kumimoji="1" lang="ko-KR" altLang="en-US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자유도를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(n-1)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하는 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분포를 이용</a:t>
                </a:r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신뢰구간 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100(1-</a:t>
                </a:r>
                <a14:m>
                  <m:oMath xmlns:m="http://schemas.openxmlformats.org/officeDocument/2006/math"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𝛼</m:t>
                    </m:r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에서의</m:t>
                    </m:r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검정통계량은</m:t>
                    </m:r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에</m:t>
                    </m:r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대해</m:t>
                    </m:r>
                  </m:oMath>
                </a14:m>
                <a:r>
                  <a:rPr kumimoji="1" lang="en-US" altLang="ko-KR" i="1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1772816"/>
                <a:ext cx="6310461" cy="914400"/>
              </a:xfrm>
              <a:prstGeom prst="rect">
                <a:avLst/>
              </a:prstGeom>
              <a:blipFill>
                <a:blip r:embed="rId3"/>
                <a:stretch>
                  <a:fillRect l="-772" r="-63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7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26"/>
          <a:stretch/>
        </p:blipFill>
        <p:spPr bwMode="auto">
          <a:xfrm>
            <a:off x="2038350" y="2668564"/>
            <a:ext cx="6650038" cy="2272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6197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가설검정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35561" y="1700808"/>
                <a:ext cx="6310461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유의수준은 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0.05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이며 자유도가 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29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d>
                          <m:dPr>
                            <m:ctrlPr>
                              <a:rPr kumimoji="1"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29,0.025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 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는 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2.045</a:t>
                </a:r>
              </a:p>
              <a:p>
                <a:pPr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그러므로 양측검정의 신뢰구간은</a:t>
                </a:r>
                <a:endParaRPr kumimoji="1" lang="en-US" altLang="ko-KR" dirty="0">
                  <a:solidFill>
                    <a:prstClr val="black"/>
                  </a:solidFill>
                  <a:latin typeface="Cambria Math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1700808"/>
                <a:ext cx="6310461" cy="914400"/>
              </a:xfrm>
              <a:prstGeom prst="rect">
                <a:avLst/>
              </a:prstGeom>
              <a:blipFill>
                <a:blip r:embed="rId3"/>
                <a:stretch>
                  <a:fillRect l="-7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90463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6197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가설검정 </a:t>
            </a:r>
            <a:r>
              <a:rPr lang="en-US" altLang="ko-KR" dirty="0"/>
              <a:t>Cont’d</a:t>
            </a:r>
          </a:p>
        </p:txBody>
      </p:sp>
      <p:pic>
        <p:nvPicPr>
          <p:cNvPr id="19460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08"/>
          <a:stretch/>
        </p:blipFill>
        <p:spPr bwMode="auto">
          <a:xfrm>
            <a:off x="2208213" y="2093888"/>
            <a:ext cx="6119812" cy="83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3225378"/>
            <a:ext cx="560705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35561" y="1628800"/>
            <a:ext cx="6310461" cy="37145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95%</a:t>
            </a: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신뢰구간에서 검정통계량을 구하면</a:t>
            </a:r>
            <a:endParaRPr kumimoji="1" lang="en-US" altLang="ko-KR" i="1" dirty="0">
              <a:solidFill>
                <a:prstClr val="black"/>
              </a:solidFill>
              <a:latin typeface="Cambria Math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표본평균의 오차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표본평균의 오차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표본으로부터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모수를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추정했을 때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모수와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통계량 간의 차이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36868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1538288"/>
            <a:ext cx="6265862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36358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281113"/>
            <a:ext cx="8642350" cy="142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14513" y="1507432"/>
            <a:ext cx="6846746" cy="12594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indent="-609600" fontAlgn="base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defRPr/>
            </a:pPr>
            <a:r>
              <a:rPr kumimoji="1" lang="en-US" altLang="ko-KR" sz="36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02 </a:t>
            </a:r>
            <a:r>
              <a:rPr kumimoji="1" lang="ko-KR" altLang="en-US" sz="36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두 모집단의 평균 차이에 대한 </a:t>
            </a:r>
            <a:br>
              <a:rPr kumimoji="1" lang="en-US" altLang="ko-KR" sz="36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</a:br>
            <a:r>
              <a:rPr kumimoji="1" lang="ko-KR" altLang="en-US" sz="36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가설검정</a:t>
            </a:r>
            <a:r>
              <a:rPr kumimoji="1" lang="en-US" altLang="ko-KR" sz="36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36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독립표본</a:t>
            </a:r>
            <a:r>
              <a:rPr kumimoji="1" lang="en-US" altLang="ko-KR" sz="36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)</a:t>
            </a:r>
            <a:endParaRPr kumimoji="1" lang="en-US" altLang="en-US" sz="3600" b="1" spc="-150" dirty="0">
              <a:solidFill>
                <a:prstClr val="black"/>
              </a:solidFill>
              <a:latin typeface="맑은 고딕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772668"/>
            <a:ext cx="69119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:: Keywords 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독립표본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독립표본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검정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독립표본</a:t>
            </a:r>
            <a:r>
              <a:rPr lang="en-US" altLang="ko-KR" dirty="0"/>
              <a:t>(independent sample)</a:t>
            </a:r>
          </a:p>
          <a:p>
            <a:pPr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두 모집단으로부터 각각 추출할 때</a:t>
            </a:r>
            <a:r>
              <a:rPr lang="en-US" altLang="ko-KR" sz="1800" b="0" dirty="0">
                <a:solidFill>
                  <a:schemeClr val="tx1"/>
                </a:solidFill>
              </a:rPr>
              <a:t>,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각 표본을 구성하는 인자가 서로 상관없는 표본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26627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401" y="2828925"/>
            <a:ext cx="562292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독립표본의 </a:t>
            </a:r>
            <a:r>
              <a:rPr lang="ko-KR" altLang="en-US" dirty="0" err="1"/>
              <a:t>모수와</a:t>
            </a:r>
            <a:r>
              <a:rPr lang="ko-KR" altLang="en-US" dirty="0"/>
              <a:t> 통계량</a:t>
            </a:r>
            <a:endParaRPr lang="en-US" altLang="ko-KR" dirty="0"/>
          </a:p>
        </p:txBody>
      </p:sp>
      <p:sp>
        <p:nvSpPr>
          <p:cNvPr id="2765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pic>
        <p:nvPicPr>
          <p:cNvPr id="27652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827213"/>
            <a:ext cx="763905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561975"/>
              </a:xfrm>
            </p:spPr>
            <p:txBody>
              <a:bodyPr/>
              <a:lstStyle/>
              <a:p>
                <a:pPr>
                  <a:defRPr/>
                </a:pPr>
                <a:r>
                  <a:rPr lang="ko-KR" altLang="en-US" dirty="0"/>
                  <a:t>표본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/>
                      </a:rPr>
                      <m:t>𝑎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/>
                      </a:rPr>
                      <m:t>𝑏</m:t>
                    </m:r>
                  </m:oMath>
                </a14:m>
                <a:r>
                  <a:rPr lang="ko-KR" altLang="en-US" dirty="0"/>
                  <a:t>의 분포는 분산이 같은 경우와 분산이 다른 경우로 </a:t>
                </a:r>
                <a:br>
                  <a:rPr lang="en-US" altLang="ko-KR" dirty="0"/>
                </a:br>
                <a:r>
                  <a:rPr lang="ko-KR" altLang="en-US" dirty="0"/>
                  <a:t>나누어 생각</a:t>
                </a:r>
                <a:r>
                  <a:rPr lang="en-US" altLang="ko-KR" dirty="0"/>
                  <a:t> </a:t>
                </a:r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561975"/>
              </a:xfrm>
              <a:blipFill>
                <a:blip r:embed="rId2"/>
                <a:stretch>
                  <a:fillRect l="-776" b="-1054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7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pic>
        <p:nvPicPr>
          <p:cNvPr id="28678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50" y="2430884"/>
            <a:ext cx="824230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74826" y="1052736"/>
            <a:ext cx="8641655" cy="1080120"/>
          </a:xfrm>
        </p:spPr>
        <p:txBody>
          <a:bodyPr/>
          <a:lstStyle/>
          <a:p>
            <a:r>
              <a:rPr lang="ko-KR" altLang="en-US" dirty="0"/>
              <a:t>독립표본은 표본의 개수와 분산의 동일성 여부에 따라 </a:t>
            </a:r>
            <a:br>
              <a:rPr lang="en-US" altLang="ko-KR" dirty="0"/>
            </a:br>
            <a:r>
              <a:rPr lang="ko-KR" altLang="en-US" dirty="0"/>
              <a:t>다음의 네 가지 경우로 구분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35561" y="2348880"/>
            <a:ext cx="6310461" cy="37145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180000" indent="-1800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표본의 개수가 충분하고</a:t>
            </a:r>
            <a:r>
              <a:rPr kumimoji="1" lang="en-US" altLang="ko-KR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, </a:t>
            </a:r>
            <a:r>
              <a:rPr kumimoji="1" lang="ko-KR" altLang="en-US" dirty="0" err="1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모분산이</a:t>
            </a: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 동일한 경우</a:t>
            </a:r>
            <a:endParaRPr kumimoji="1" lang="en-US" altLang="ko-KR" dirty="0">
              <a:solidFill>
                <a:prstClr val="black"/>
              </a:solidFill>
              <a:latin typeface="Cambria Math"/>
              <a:ea typeface="맑은 고딕" panose="020B0503020000020004" pitchFamily="50" charset="-127"/>
            </a:endParaRPr>
          </a:p>
          <a:p>
            <a:pPr marL="180000" indent="-1800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표본의 개수가 충분하고</a:t>
            </a:r>
            <a:r>
              <a:rPr kumimoji="1" lang="en-US" altLang="ko-KR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, </a:t>
            </a:r>
            <a:r>
              <a:rPr kumimoji="1" lang="ko-KR" altLang="en-US" dirty="0" err="1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모분산</a:t>
            </a: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 간의 동일성을 모르는 경우</a:t>
            </a:r>
            <a:endParaRPr kumimoji="1" lang="en-US" altLang="ko-KR" dirty="0">
              <a:solidFill>
                <a:prstClr val="black"/>
              </a:solidFill>
              <a:latin typeface="Cambria Math"/>
              <a:ea typeface="맑은 고딕" panose="020B0503020000020004" pitchFamily="50" charset="-127"/>
            </a:endParaRPr>
          </a:p>
          <a:p>
            <a:pPr marL="180000" indent="-1800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표본의 개수가 충분하지 않고</a:t>
            </a:r>
            <a:r>
              <a:rPr kumimoji="1" lang="en-US" altLang="ko-KR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, </a:t>
            </a:r>
            <a:r>
              <a:rPr kumimoji="1" lang="ko-KR" altLang="en-US" dirty="0" err="1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모분산이</a:t>
            </a: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 동일한 경우</a:t>
            </a:r>
            <a:endParaRPr kumimoji="1" lang="en-US" altLang="ko-KR" dirty="0">
              <a:solidFill>
                <a:prstClr val="black"/>
              </a:solidFill>
              <a:latin typeface="Cambria Math"/>
              <a:ea typeface="맑은 고딕" panose="020B0503020000020004" pitchFamily="50" charset="-127"/>
            </a:endParaRPr>
          </a:p>
          <a:p>
            <a:pPr marL="180000" indent="-18000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표본의 개수가 충분하지 않고</a:t>
            </a:r>
            <a:r>
              <a:rPr kumimoji="1" lang="en-US" altLang="ko-KR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, </a:t>
            </a:r>
            <a:r>
              <a:rPr kumimoji="1" lang="ko-KR" altLang="en-US" dirty="0" err="1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모분산</a:t>
            </a: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 간의 동일성을 모르는 경우</a:t>
            </a:r>
            <a:endParaRPr kumimoji="1" lang="en-US" altLang="ko-KR" dirty="0">
              <a:solidFill>
                <a:prstClr val="black"/>
              </a:solidFill>
              <a:latin typeface="Cambria Math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2"/>
            <a:ext cx="8642350" cy="647699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충분하고</a:t>
            </a:r>
            <a:r>
              <a:rPr lang="en-US" altLang="ko-KR" dirty="0"/>
              <a:t>, </a:t>
            </a:r>
            <a:r>
              <a:rPr lang="ko-KR" altLang="en-US" dirty="0" err="1"/>
              <a:t>모분산이</a:t>
            </a:r>
            <a:r>
              <a:rPr lang="ko-KR" altLang="en-US" dirty="0"/>
              <a:t> 동일한 경우</a:t>
            </a:r>
            <a:endParaRPr lang="en-US" altLang="ko-KR" dirty="0"/>
          </a:p>
        </p:txBody>
      </p:sp>
      <p:sp>
        <p:nvSpPr>
          <p:cNvPr id="3072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pic>
        <p:nvPicPr>
          <p:cNvPr id="3072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0" t="46165"/>
          <a:stretch/>
        </p:blipFill>
        <p:spPr bwMode="auto">
          <a:xfrm>
            <a:off x="4432663" y="3997234"/>
            <a:ext cx="4781186" cy="132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35561" y="2348880"/>
                <a:ext cx="6310461" cy="37145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두 집단의 모평균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𝐴</m:t>
                        </m:r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,  </m:t>
                        </m:r>
                      </m:sub>
                    </m:sSub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𝐵</m:t>
                        </m:r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, </m:t>
                        </m:r>
                      </m:sub>
                    </m:sSub>
                    <m:r>
                      <a:rPr kumimoji="1" lang="ko-KR" altLang="en-US">
                        <a:solidFill>
                          <a:prstClr val="black"/>
                        </a:solidFill>
                        <a:latin typeface="Cambria Math"/>
                      </a:rPr>
                      <m:t>를</m:t>
                    </m:r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>
                        <a:solidFill>
                          <a:prstClr val="black"/>
                        </a:solidFill>
                        <a:latin typeface="Cambria Math"/>
                      </a:rPr>
                      <m:t>비교할</m:t>
                    </m:r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>
                        <a:solidFill>
                          <a:prstClr val="black"/>
                        </a:solidFill>
                        <a:latin typeface="Cambria Math"/>
                      </a:rPr>
                      <m:t>때</m:t>
                    </m:r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                   </m:t>
                    </m:r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을</m:t>
                    </m:r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알고</m:t>
                    </m:r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있다면</m:t>
                    </m:r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  </m:t>
                    </m:r>
                  </m:oMath>
                </a14:m>
                <a:endParaRPr kumimoji="1" lang="en-US" altLang="ko-KR" dirty="0">
                  <a:solidFill>
                    <a:prstClr val="black"/>
                  </a:solidFill>
                  <a:latin typeface="Cambria Math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altLang="ko-KR" dirty="0">
                  <a:solidFill>
                    <a:prstClr val="black"/>
                  </a:solidFill>
                  <a:latin typeface="Cambria Math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2348880"/>
                <a:ext cx="6310461" cy="371450"/>
              </a:xfrm>
              <a:prstGeom prst="rect">
                <a:avLst/>
              </a:prstGeom>
              <a:blipFill>
                <a:blip r:embed="rId3"/>
                <a:stretch>
                  <a:fillRect l="-772" r="-386" b="-426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59" r="24680" b="84722"/>
          <a:stretch/>
        </p:blipFill>
        <p:spPr bwMode="auto">
          <a:xfrm>
            <a:off x="5953126" y="2414389"/>
            <a:ext cx="819150" cy="37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0" t="26490" r="50134" b="58046"/>
          <a:stretch/>
        </p:blipFill>
        <p:spPr bwMode="auto">
          <a:xfrm>
            <a:off x="3111502" y="3133725"/>
            <a:ext cx="1422399" cy="38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05325" y="3120405"/>
            <a:ext cx="3940696" cy="37145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의 </a:t>
            </a:r>
            <a:r>
              <a:rPr kumimoji="1" lang="ko-KR" altLang="en-US" dirty="0" err="1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추정량은</a:t>
            </a:r>
            <a:endParaRPr kumimoji="1" lang="en-US" altLang="ko-KR" dirty="0">
              <a:solidFill>
                <a:prstClr val="black"/>
              </a:solidFill>
              <a:latin typeface="Cambria Math"/>
              <a:ea typeface="맑은 고딕" panose="020B0503020000020004" pitchFamily="50" charset="-127"/>
            </a:endParaRPr>
          </a:p>
        </p:txBody>
      </p:sp>
      <p:pic>
        <p:nvPicPr>
          <p:cNvPr id="10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1" t="23783" r="11318" b="58046"/>
          <a:stretch/>
        </p:blipFill>
        <p:spPr bwMode="auto">
          <a:xfrm>
            <a:off x="5850730" y="3067051"/>
            <a:ext cx="110252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025900" y="4281686"/>
            <a:ext cx="6310461" cy="37145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표준화하면</a:t>
            </a:r>
            <a:endParaRPr kumimoji="1" lang="en-US" altLang="ko-KR" dirty="0">
              <a:solidFill>
                <a:prstClr val="black"/>
              </a:solidFill>
              <a:latin typeface="Cambria Math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715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충분하고</a:t>
            </a:r>
            <a:r>
              <a:rPr lang="en-US" altLang="ko-KR" dirty="0"/>
              <a:t>, </a:t>
            </a:r>
            <a:r>
              <a:rPr lang="ko-KR" altLang="en-US" dirty="0" err="1"/>
              <a:t>모분산이</a:t>
            </a:r>
            <a:r>
              <a:rPr lang="ko-KR" altLang="en-US" dirty="0"/>
              <a:t> 동일한 경우</a:t>
            </a:r>
            <a:endParaRPr lang="en-US" altLang="ko-KR" dirty="0"/>
          </a:p>
        </p:txBody>
      </p:sp>
      <p:sp>
        <p:nvSpPr>
          <p:cNvPr id="3174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pic>
        <p:nvPicPr>
          <p:cNvPr id="31748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8"/>
          <a:stretch/>
        </p:blipFill>
        <p:spPr bwMode="auto">
          <a:xfrm>
            <a:off x="1919537" y="2505075"/>
            <a:ext cx="792162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35561" y="1882155"/>
                <a:ext cx="6310461" cy="37145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𝐴</m:t>
                        </m:r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− </m:t>
                    </m:r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𝐵</m:t>
                        </m:r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 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에 대한 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100(1-</a:t>
                </a:r>
                <a14:m>
                  <m:oMath xmlns:m="http://schemas.openxmlformats.org/officeDocument/2006/math"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𝛼</m:t>
                    </m:r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)%</m:t>
                    </m:r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의</m:t>
                    </m:r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신뢰구간은</m:t>
                    </m:r>
                  </m:oMath>
                </a14:m>
                <a:endParaRPr kumimoji="1" lang="en-US" altLang="ko-KR" dirty="0">
                  <a:solidFill>
                    <a:prstClr val="black"/>
                  </a:solidFill>
                  <a:latin typeface="Cambria Math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altLang="ko-KR" dirty="0">
                  <a:solidFill>
                    <a:prstClr val="black"/>
                  </a:solidFill>
                  <a:latin typeface="Cambria Math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1882155"/>
                <a:ext cx="6310461" cy="371450"/>
              </a:xfrm>
              <a:prstGeom prst="rect">
                <a:avLst/>
              </a:prstGeom>
              <a:blipFill>
                <a:blip r:embed="rId3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충분하고</a:t>
            </a:r>
            <a:r>
              <a:rPr lang="en-US" altLang="ko-KR" dirty="0"/>
              <a:t>, </a:t>
            </a:r>
            <a:r>
              <a:rPr lang="ko-KR" altLang="en-US" dirty="0" err="1"/>
              <a:t>모분산이</a:t>
            </a:r>
            <a:r>
              <a:rPr lang="ko-KR" altLang="en-US" dirty="0"/>
              <a:t> 동일한 경우</a:t>
            </a:r>
            <a:endParaRPr lang="en-US" altLang="ko-KR" dirty="0"/>
          </a:p>
        </p:txBody>
      </p:sp>
      <p:sp>
        <p:nvSpPr>
          <p:cNvPr id="3277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pic>
        <p:nvPicPr>
          <p:cNvPr id="32772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24"/>
          <a:stretch/>
        </p:blipFill>
        <p:spPr bwMode="auto">
          <a:xfrm>
            <a:off x="2135188" y="2401069"/>
            <a:ext cx="7848600" cy="1185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19"/>
          <a:stretch/>
        </p:blipFill>
        <p:spPr bwMode="auto">
          <a:xfrm>
            <a:off x="2135188" y="4804767"/>
            <a:ext cx="6697662" cy="128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35561" y="1882155"/>
            <a:ext cx="6310461" cy="37145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가설을 수립하면</a:t>
            </a:r>
            <a:endParaRPr kumimoji="1" lang="en-US" altLang="ko-KR" dirty="0">
              <a:solidFill>
                <a:prstClr val="black"/>
              </a:solidFill>
              <a:latin typeface="Cambria Math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135561" y="4221088"/>
                <a:ext cx="6310461" cy="37145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dirty="0" err="1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귀무가설인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𝐴</m:t>
                        </m:r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− </m:t>
                    </m:r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𝐵</m:t>
                        </m:r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 =0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의 가설검정을 위한 검정통계량은</a:t>
                </a:r>
                <a:endParaRPr kumimoji="1" lang="en-US" altLang="ko-KR" dirty="0">
                  <a:solidFill>
                    <a:prstClr val="black"/>
                  </a:solidFill>
                  <a:latin typeface="Cambria Math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4221088"/>
                <a:ext cx="6310461" cy="371450"/>
              </a:xfrm>
              <a:prstGeom prst="rect">
                <a:avLst/>
              </a:prstGeom>
              <a:blipFill>
                <a:blip r:embed="rId4"/>
                <a:stretch>
                  <a:fillRect l="-772" b="-360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충분하고</a:t>
            </a:r>
            <a:r>
              <a:rPr lang="en-US" altLang="ko-KR" dirty="0"/>
              <a:t>, </a:t>
            </a:r>
            <a:r>
              <a:rPr lang="ko-KR" altLang="en-US" dirty="0" err="1"/>
              <a:t>모분산</a:t>
            </a:r>
            <a:r>
              <a:rPr lang="ko-KR" altLang="en-US" dirty="0"/>
              <a:t> 간의 동일성을 모르는 경우</a:t>
            </a:r>
            <a:endParaRPr lang="en-US" altLang="ko-KR" dirty="0"/>
          </a:p>
        </p:txBody>
      </p:sp>
      <p:sp>
        <p:nvSpPr>
          <p:cNvPr id="3379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pic>
        <p:nvPicPr>
          <p:cNvPr id="33796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92" b="36954"/>
          <a:stretch/>
        </p:blipFill>
        <p:spPr bwMode="auto">
          <a:xfrm>
            <a:off x="2733312" y="4234814"/>
            <a:ext cx="7613650" cy="1858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35561" y="1882155"/>
                <a:ext cx="6310461" cy="37145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두 집단의 모평균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𝐴</m:t>
                        </m:r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,  </m:t>
                        </m:r>
                      </m:sub>
                    </m:sSub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Cambria Math"/>
                    <a:ea typeface="굴림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𝐵</m:t>
                        </m:r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kumimoji="1" lang="ko-KR" altLang="en-US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를 비교할 때 각 분산             을 모르는 경우 </a:t>
                </a:r>
                <a:endParaRPr kumimoji="1" lang="en-US" altLang="ko-KR" dirty="0">
                  <a:solidFill>
                    <a:prstClr val="black"/>
                  </a:solidFill>
                  <a:latin typeface="Cambria Math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1882155"/>
                <a:ext cx="6310461" cy="371450"/>
              </a:xfrm>
              <a:prstGeom prst="rect">
                <a:avLst/>
              </a:prstGeom>
              <a:blipFill>
                <a:blip r:embed="rId3"/>
                <a:stretch>
                  <a:fillRect l="-772" r="-7336" b="-393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75" r="40093" b="94530"/>
          <a:stretch/>
        </p:blipFill>
        <p:spPr bwMode="auto">
          <a:xfrm>
            <a:off x="6627496" y="1974721"/>
            <a:ext cx="649605" cy="27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135561" y="2697510"/>
            <a:ext cx="6310461" cy="37145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표본의 개수가 충분하다면 표본분산              </a:t>
            </a:r>
            <a:r>
              <a:rPr kumimoji="1" lang="ko-KR" altLang="en-US" dirty="0" err="1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으로</a:t>
            </a: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 </a:t>
            </a:r>
            <a:endParaRPr kumimoji="1" lang="en-US" altLang="ko-KR" dirty="0">
              <a:solidFill>
                <a:prstClr val="black"/>
              </a:solidFill>
              <a:latin typeface="Cambria Math"/>
              <a:ea typeface="맑은 고딕" panose="020B0503020000020004" pitchFamily="50" charset="-127"/>
            </a:endParaRPr>
          </a:p>
          <a:p>
            <a:pPr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분산              을 대체할 수 있다</a:t>
            </a:r>
            <a:r>
              <a:rPr kumimoji="1" lang="en-US" altLang="ko-KR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.</a:t>
            </a:r>
          </a:p>
          <a:p>
            <a:pPr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dirty="0">
              <a:solidFill>
                <a:prstClr val="black"/>
              </a:solidFill>
              <a:latin typeface="Cambria Math"/>
              <a:ea typeface="맑은 고딕" panose="020B0503020000020004" pitchFamily="50" charset="-127"/>
            </a:endParaRPr>
          </a:p>
          <a:p>
            <a:pPr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표본의 개수가 충분히 크다는 가정하에 표본평균의 차                   에 대한</a:t>
            </a:r>
            <a:endParaRPr kumimoji="1" lang="en-US" altLang="ko-KR" dirty="0">
              <a:solidFill>
                <a:prstClr val="black"/>
              </a:solidFill>
              <a:latin typeface="Cambria Math"/>
              <a:ea typeface="맑은 고딕" panose="020B0503020000020004" pitchFamily="50" charset="-127"/>
            </a:endParaRPr>
          </a:p>
          <a:p>
            <a:pPr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 err="1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기대값과</a:t>
            </a: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 분산은   </a:t>
            </a:r>
            <a:endParaRPr kumimoji="1" lang="en-US" altLang="ko-KR" dirty="0">
              <a:solidFill>
                <a:prstClr val="black"/>
              </a:solidFill>
              <a:latin typeface="Cambria Math"/>
              <a:ea typeface="맑은 고딕" panose="020B0503020000020004" pitchFamily="50" charset="-127"/>
            </a:endParaRPr>
          </a:p>
        </p:txBody>
      </p:sp>
      <p:pic>
        <p:nvPicPr>
          <p:cNvPr id="9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4" t="8038" r="52252" b="85629"/>
          <a:stretch/>
        </p:blipFill>
        <p:spPr bwMode="auto">
          <a:xfrm>
            <a:off x="5843240" y="2729484"/>
            <a:ext cx="633761" cy="318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5" t="8038" r="32941" b="85629"/>
          <a:stretch/>
        </p:blipFill>
        <p:spPr bwMode="auto">
          <a:xfrm>
            <a:off x="2719040" y="3110484"/>
            <a:ext cx="633761" cy="318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09" t="15053" r="27148" b="77371"/>
          <a:stretch/>
        </p:blipFill>
        <p:spPr bwMode="auto">
          <a:xfrm>
            <a:off x="7620000" y="3769360"/>
            <a:ext cx="83312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표본평균의 오차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표본의 개수가 늘어날수록 통계량이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모수와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가까워짐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5" y="2193608"/>
            <a:ext cx="8162925" cy="3179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62056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8102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충분하고</a:t>
            </a:r>
            <a:r>
              <a:rPr lang="en-US" altLang="ko-KR" dirty="0"/>
              <a:t>, </a:t>
            </a:r>
            <a:r>
              <a:rPr lang="ko-KR" altLang="en-US" dirty="0" err="1"/>
              <a:t>모분산</a:t>
            </a:r>
            <a:r>
              <a:rPr lang="ko-KR" altLang="en-US" dirty="0"/>
              <a:t> 간의 동일성을 모르는 경우</a:t>
            </a:r>
            <a:endParaRPr lang="en-US" altLang="ko-KR" dirty="0"/>
          </a:p>
        </p:txBody>
      </p:sp>
      <p:sp>
        <p:nvSpPr>
          <p:cNvPr id="3379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35561" y="1882155"/>
                <a:ext cx="6310461" cy="37145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𝐴</m:t>
                        </m:r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− </m:t>
                    </m:r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𝐵</m:t>
                        </m:r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 =0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의 </a:t>
                </a:r>
                <a:r>
                  <a:rPr kumimoji="1" lang="ko-KR" altLang="en-US" dirty="0" err="1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추정량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                     를 표준화하면</a:t>
                </a:r>
                <a:endParaRPr kumimoji="1" lang="en-US" altLang="ko-KR" dirty="0">
                  <a:solidFill>
                    <a:prstClr val="black"/>
                  </a:solidFill>
                  <a:latin typeface="Cambria Math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1882155"/>
                <a:ext cx="6310461" cy="371450"/>
              </a:xfrm>
              <a:prstGeom prst="rect">
                <a:avLst/>
              </a:prstGeom>
              <a:blipFill>
                <a:blip r:embed="rId2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1" t="67772" r="62582" b="25301"/>
          <a:stretch/>
        </p:blipFill>
        <p:spPr bwMode="auto">
          <a:xfrm>
            <a:off x="4613720" y="1900919"/>
            <a:ext cx="834208" cy="348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t="78091" b="-1658"/>
          <a:stretch/>
        </p:blipFill>
        <p:spPr bwMode="auto">
          <a:xfrm>
            <a:off x="3647729" y="2552699"/>
            <a:ext cx="6719377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95085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충분하고</a:t>
            </a:r>
            <a:r>
              <a:rPr lang="en-US" altLang="ko-KR" dirty="0"/>
              <a:t>, </a:t>
            </a:r>
            <a:r>
              <a:rPr lang="ko-KR" altLang="en-US" dirty="0" err="1"/>
              <a:t>모분산</a:t>
            </a:r>
            <a:r>
              <a:rPr lang="ko-KR" altLang="en-US" dirty="0"/>
              <a:t> 간의 동일성을 모르는 경우</a:t>
            </a:r>
            <a:endParaRPr lang="en-US" altLang="ko-KR" dirty="0"/>
          </a:p>
        </p:txBody>
      </p:sp>
      <p:sp>
        <p:nvSpPr>
          <p:cNvPr id="3481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pic>
        <p:nvPicPr>
          <p:cNvPr id="34820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9" t="41161"/>
          <a:stretch/>
        </p:blipFill>
        <p:spPr bwMode="auto">
          <a:xfrm>
            <a:off x="2057400" y="2547244"/>
            <a:ext cx="7915275" cy="881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35561" y="1882155"/>
                <a:ext cx="6310461" cy="37145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𝐴</m:t>
                        </m:r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− </m:t>
                    </m:r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𝐵</m:t>
                        </m:r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 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에 대한 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100(1-</a:t>
                </a:r>
                <a14:m>
                  <m:oMath xmlns:m="http://schemas.openxmlformats.org/officeDocument/2006/math"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𝛼</m:t>
                    </m:r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)% </m:t>
                    </m:r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의</m:t>
                    </m:r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신뢰구간은</m:t>
                    </m:r>
                  </m:oMath>
                </a14:m>
                <a:endParaRPr kumimoji="1" lang="en-US" altLang="ko-KR" dirty="0">
                  <a:solidFill>
                    <a:prstClr val="black"/>
                  </a:solidFill>
                  <a:latin typeface="Cambria Math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1882155"/>
                <a:ext cx="6310461" cy="371450"/>
              </a:xfrm>
              <a:prstGeom prst="rect">
                <a:avLst/>
              </a:prstGeom>
              <a:blipFill>
                <a:blip r:embed="rId3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5245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충분하고</a:t>
            </a:r>
            <a:r>
              <a:rPr lang="en-US" altLang="ko-KR" dirty="0"/>
              <a:t>, </a:t>
            </a:r>
            <a:r>
              <a:rPr lang="ko-KR" altLang="en-US" dirty="0" err="1"/>
              <a:t>모분산</a:t>
            </a:r>
            <a:r>
              <a:rPr lang="ko-KR" altLang="en-US" dirty="0"/>
              <a:t> 간의 동일성을 모르는 경우</a:t>
            </a:r>
            <a:endParaRPr lang="en-US" altLang="ko-KR" dirty="0"/>
          </a:p>
        </p:txBody>
      </p:sp>
      <p:sp>
        <p:nvSpPr>
          <p:cNvPr id="3584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pic>
        <p:nvPicPr>
          <p:cNvPr id="35844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44"/>
          <a:stretch/>
        </p:blipFill>
        <p:spPr bwMode="auto">
          <a:xfrm>
            <a:off x="2135188" y="2419351"/>
            <a:ext cx="7848600" cy="1198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7" t="27936"/>
          <a:stretch/>
        </p:blipFill>
        <p:spPr bwMode="auto">
          <a:xfrm>
            <a:off x="3791745" y="4721299"/>
            <a:ext cx="4906963" cy="1375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35561" y="1882155"/>
            <a:ext cx="6310461" cy="37145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가설을 수립하면</a:t>
            </a:r>
            <a:endParaRPr kumimoji="1" lang="en-US" altLang="ko-KR" dirty="0">
              <a:solidFill>
                <a:prstClr val="black"/>
              </a:solidFill>
              <a:latin typeface="Cambria Math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35561" y="4330080"/>
                <a:ext cx="6310461" cy="37145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귀무가설인</m:t>
                    </m:r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𝐴</m:t>
                        </m:r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− </m:t>
                    </m:r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𝐵</m:t>
                        </m:r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 =0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의 가설검정을 위한 검정통계량은</a:t>
                </a:r>
                <a:endParaRPr kumimoji="1" lang="en-US" altLang="ko-KR" dirty="0">
                  <a:solidFill>
                    <a:prstClr val="black"/>
                  </a:solidFill>
                  <a:latin typeface="Cambria Math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4330080"/>
                <a:ext cx="6310461" cy="371450"/>
              </a:xfrm>
              <a:prstGeom prst="rect">
                <a:avLst/>
              </a:prstGeom>
              <a:blipFill>
                <a:blip r:embed="rId4"/>
                <a:stretch>
                  <a:fillRect l="-290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050876" y="3806166"/>
            <a:ext cx="7429500" cy="774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 err="1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모분산을</a:t>
            </a: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 모르므로 표본분산으로 대체하여</a:t>
            </a:r>
            <a:endParaRPr kumimoji="1" lang="en-US" altLang="ko-KR" dirty="0">
              <a:solidFill>
                <a:prstClr val="black"/>
              </a:solidFill>
              <a:latin typeface="Cambria Math"/>
              <a:ea typeface="맑은 고딕" panose="020B0503020000020004" pitchFamily="50" charset="-127"/>
            </a:endParaRPr>
          </a:p>
          <a:p>
            <a:pPr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                               </a:t>
            </a: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과 같이 분산이 서로 동일하다고 추정</a:t>
            </a:r>
            <a:endParaRPr kumimoji="1" lang="en-US" altLang="ko-KR" dirty="0">
              <a:solidFill>
                <a:prstClr val="black"/>
              </a:solidFill>
              <a:latin typeface="Cambria Math"/>
              <a:ea typeface="맑은 고딕" panose="020B0503020000020004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634008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충분하지 않고</a:t>
            </a:r>
            <a:r>
              <a:rPr lang="en-US" altLang="ko-KR" dirty="0"/>
              <a:t>, </a:t>
            </a:r>
            <a:r>
              <a:rPr lang="ko-KR" altLang="en-US" dirty="0" err="1"/>
              <a:t>모분산이</a:t>
            </a:r>
            <a:r>
              <a:rPr lang="ko-KR" altLang="en-US" dirty="0"/>
              <a:t> 동일한 경우</a:t>
            </a:r>
            <a:endParaRPr lang="en-US" altLang="ko-KR" dirty="0"/>
          </a:p>
        </p:txBody>
      </p:sp>
      <p:sp>
        <p:nvSpPr>
          <p:cNvPr id="3686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pic>
        <p:nvPicPr>
          <p:cNvPr id="36868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19" r="76979"/>
          <a:stretch/>
        </p:blipFill>
        <p:spPr bwMode="auto">
          <a:xfrm>
            <a:off x="2111376" y="4216400"/>
            <a:ext cx="1546225" cy="36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050876" y="1896449"/>
            <a:ext cx="7429500" cy="414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b="1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가정 </a:t>
            </a:r>
            <a:r>
              <a:rPr kumimoji="1" lang="en-US" altLang="ko-KR" b="1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: </a:t>
            </a:r>
            <a:r>
              <a:rPr kumimoji="1" lang="ko-KR" altLang="en-US" b="1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두 모집단이 정규분포이거나 정규분포와 비슷하다</a:t>
            </a:r>
            <a:r>
              <a:rPr kumimoji="1" lang="en-US" altLang="ko-KR" b="1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050876" y="2648923"/>
                <a:ext cx="7429500" cy="7746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모집단은                         과                          이며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,                                   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이므로</a:t>
                </a:r>
                <a:endParaRPr kumimoji="1" lang="en-US" altLang="ko-KR" dirty="0">
                  <a:solidFill>
                    <a:prstClr val="black"/>
                  </a:solidFill>
                  <a:latin typeface="Cambria Math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두 모집단이 가지는 공통분산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ko-KR" alt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 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을 추정</a:t>
                </a:r>
                <a:endParaRPr kumimoji="1" lang="en-US" altLang="ko-KR" dirty="0">
                  <a:solidFill>
                    <a:prstClr val="black"/>
                  </a:solidFill>
                  <a:latin typeface="Cambria Math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876" y="2648923"/>
                <a:ext cx="7429500" cy="774636"/>
              </a:xfrm>
              <a:prstGeom prst="rect">
                <a:avLst/>
              </a:prstGeom>
              <a:blipFill>
                <a:blip r:embed="rId3"/>
                <a:stretch>
                  <a:fillRect l="-656" b="-110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1" r="66343" b="78269"/>
          <a:stretch/>
        </p:blipFill>
        <p:spPr bwMode="auto">
          <a:xfrm>
            <a:off x="3086101" y="2664322"/>
            <a:ext cx="1238250" cy="41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r="44074" b="78269"/>
          <a:stretch/>
        </p:blipFill>
        <p:spPr bwMode="auto">
          <a:xfrm>
            <a:off x="4581526" y="2664322"/>
            <a:ext cx="1238250" cy="41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69" r="10464" b="78269"/>
          <a:stretch/>
        </p:blipFill>
        <p:spPr bwMode="auto">
          <a:xfrm>
            <a:off x="6467476" y="2664322"/>
            <a:ext cx="1609724" cy="41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634008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충분하지 않고</a:t>
            </a:r>
            <a:r>
              <a:rPr lang="en-US" altLang="ko-KR" dirty="0"/>
              <a:t>, </a:t>
            </a:r>
            <a:r>
              <a:rPr lang="ko-KR" altLang="en-US" dirty="0" err="1"/>
              <a:t>모분산이</a:t>
            </a:r>
            <a:r>
              <a:rPr lang="ko-KR" altLang="en-US" dirty="0"/>
              <a:t> 동일한 경우</a:t>
            </a:r>
            <a:endParaRPr lang="en-US" altLang="ko-KR" dirty="0"/>
          </a:p>
        </p:txBody>
      </p:sp>
      <p:sp>
        <p:nvSpPr>
          <p:cNvPr id="3789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pic>
        <p:nvPicPr>
          <p:cNvPr id="37894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65"/>
          <a:stretch/>
        </p:blipFill>
        <p:spPr bwMode="auto">
          <a:xfrm>
            <a:off x="2127251" y="2780928"/>
            <a:ext cx="273050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5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4005362"/>
            <a:ext cx="710406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050876" y="1896448"/>
            <a:ext cx="7429500" cy="1287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b="1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합동 분산 </a:t>
            </a:r>
            <a:r>
              <a:rPr kumimoji="1" lang="ko-KR" altLang="en-US" b="1" dirty="0" err="1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추정량</a:t>
            </a:r>
            <a:r>
              <a:rPr kumimoji="1" lang="ko-KR" altLang="en-US" b="1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 </a:t>
            </a:r>
            <a:r>
              <a:rPr kumimoji="1" lang="en-US" altLang="ko-KR" b="1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(pooled variance estimator)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서로 독립적인 모집단들의 공통 분산의 </a:t>
            </a:r>
            <a:r>
              <a:rPr kumimoji="1" lang="ko-KR" altLang="en-US" dirty="0" err="1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불편추정량</a:t>
            </a:r>
            <a:r>
              <a:rPr kumimoji="1" lang="en-US" altLang="ko-KR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(unbiased estimator)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       </a:t>
            </a: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으로 나타냄</a:t>
            </a:r>
            <a:endParaRPr kumimoji="1" lang="en-US" altLang="ko-KR" dirty="0">
              <a:solidFill>
                <a:prstClr val="black"/>
              </a:solidFill>
              <a:latin typeface="Cambria Math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5245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충분하지 않고</a:t>
            </a:r>
            <a:r>
              <a:rPr lang="en-US" altLang="ko-KR" dirty="0"/>
              <a:t>, </a:t>
            </a:r>
            <a:r>
              <a:rPr lang="ko-KR" altLang="en-US" dirty="0" err="1"/>
              <a:t>모분산이</a:t>
            </a:r>
            <a:r>
              <a:rPr lang="ko-KR" altLang="en-US" dirty="0"/>
              <a:t> 동일한 경우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     </a:t>
            </a:r>
          </a:p>
          <a:p>
            <a:pPr marL="0" indent="0">
              <a:buNone/>
              <a:defRPr/>
            </a:pPr>
            <a:r>
              <a:rPr lang="en-US" altLang="ko-KR" sz="18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3891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pic>
        <p:nvPicPr>
          <p:cNvPr id="38916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2150791" y="2833688"/>
            <a:ext cx="7489825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050876" y="1896448"/>
            <a:ext cx="7429500" cy="774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모집단 </a:t>
            </a:r>
            <a:r>
              <a:rPr kumimoji="1" lang="en-US" altLang="ko-KR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A</a:t>
            </a: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와 </a:t>
            </a:r>
            <a:r>
              <a:rPr kumimoji="1" lang="en-US" altLang="ko-KR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B</a:t>
            </a: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를 대상으로 한 독립표본에 대한 검정을 다루고 있으므로</a:t>
            </a:r>
            <a:r>
              <a:rPr kumimoji="1" lang="en-US" altLang="ko-KR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,</a:t>
            </a:r>
          </a:p>
          <a:p>
            <a:pPr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표본 </a:t>
            </a:r>
            <a:r>
              <a:rPr kumimoji="1" lang="en-US" altLang="ko-KR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A</a:t>
            </a: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와 표본 </a:t>
            </a:r>
            <a:r>
              <a:rPr kumimoji="1" lang="en-US" altLang="ko-KR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B</a:t>
            </a: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의 합동 분산 </a:t>
            </a:r>
            <a:r>
              <a:rPr kumimoji="1" lang="ko-KR" altLang="en-US" dirty="0" err="1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추정량은</a:t>
            </a:r>
            <a:endParaRPr kumimoji="1" lang="en-US" altLang="ko-KR" dirty="0">
              <a:solidFill>
                <a:prstClr val="black"/>
              </a:solidFill>
              <a:latin typeface="Cambria Math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5245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충분하지 않고</a:t>
            </a:r>
            <a:r>
              <a:rPr lang="en-US" altLang="ko-KR" dirty="0"/>
              <a:t>, </a:t>
            </a:r>
            <a:r>
              <a:rPr lang="ko-KR" altLang="en-US" dirty="0" err="1"/>
              <a:t>모분산이</a:t>
            </a:r>
            <a:r>
              <a:rPr lang="ko-KR" altLang="en-US" dirty="0"/>
              <a:t> 동일한 경우</a:t>
            </a:r>
            <a:r>
              <a:rPr lang="en-US" altLang="ko-KR" sz="1800" b="0" dirty="0">
                <a:solidFill>
                  <a:schemeClr val="tx1"/>
                </a:solidFill>
              </a:rPr>
              <a:t>      </a:t>
            </a:r>
          </a:p>
          <a:p>
            <a:pPr marL="0" indent="0">
              <a:buNone/>
              <a:defRPr/>
            </a:pPr>
            <a:r>
              <a:rPr lang="en-US" altLang="ko-KR" sz="18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3891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독립표본</a:t>
            </a:r>
          </a:p>
        </p:txBody>
      </p:sp>
      <p:pic>
        <p:nvPicPr>
          <p:cNvPr id="38917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97"/>
          <a:stretch/>
        </p:blipFill>
        <p:spPr bwMode="auto">
          <a:xfrm>
            <a:off x="2135189" y="2486025"/>
            <a:ext cx="7489825" cy="1427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050876" y="1896449"/>
                <a:ext cx="7429500" cy="414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𝐴</m:t>
                        </m:r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− </m:t>
                    </m:r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Cambria Math"/>
                    <a:ea typeface="굴림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𝐵</m:t>
                        </m:r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kumimoji="1" lang="ko-KR" altLang="en-US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에 대한 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Cambria Math"/>
                    <a:ea typeface="굴림" pitchFamily="50" charset="-127"/>
                  </a:rPr>
                  <a:t>100(1</a:t>
                </a:r>
                <a14:m>
                  <m:oMath xmlns:m="http://schemas.openxmlformats.org/officeDocument/2006/math"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 − </m:t>
                    </m:r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𝛼</m:t>
                    </m:r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%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의 신뢰구간은</a:t>
                </a:r>
                <a:endParaRPr kumimoji="1" lang="en-US" altLang="ko-KR" dirty="0">
                  <a:solidFill>
                    <a:prstClr val="black"/>
                  </a:solidFill>
                  <a:latin typeface="Cambria Math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876" y="1896449"/>
                <a:ext cx="7429500" cy="414537"/>
              </a:xfrm>
              <a:prstGeom prst="rect">
                <a:avLst/>
              </a:prstGeom>
              <a:blipFill>
                <a:blip r:embed="rId3"/>
                <a:stretch>
                  <a:fillRect b="-22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1334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pic>
        <p:nvPicPr>
          <p:cNvPr id="39940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74"/>
          <a:stretch/>
        </p:blipFill>
        <p:spPr bwMode="auto">
          <a:xfrm>
            <a:off x="2063824" y="2447925"/>
            <a:ext cx="7848600" cy="122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050876" y="1896448"/>
            <a:ext cx="7429500" cy="414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가설을 수립하면</a:t>
            </a:r>
            <a:endParaRPr kumimoji="1" lang="en-US" altLang="ko-KR" dirty="0">
              <a:solidFill>
                <a:prstClr val="black"/>
              </a:solidFill>
              <a:latin typeface="Cambria Math"/>
              <a:ea typeface="맑은 고딕" panose="020B0503020000020004" pitchFamily="50" charset="-127"/>
            </a:endParaRPr>
          </a:p>
        </p:txBody>
      </p:sp>
      <p:sp>
        <p:nvSpPr>
          <p:cNvPr id="10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5245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충분하지 않고</a:t>
            </a:r>
            <a:r>
              <a:rPr lang="en-US" altLang="ko-KR" dirty="0"/>
              <a:t>, </a:t>
            </a:r>
            <a:r>
              <a:rPr lang="ko-KR" altLang="en-US" dirty="0" err="1"/>
              <a:t>모분산이</a:t>
            </a:r>
            <a:r>
              <a:rPr lang="ko-KR" altLang="en-US" dirty="0"/>
              <a:t> 동일한 경우</a:t>
            </a:r>
            <a:r>
              <a:rPr lang="en-US" altLang="ko-KR" sz="1800" b="0" dirty="0">
                <a:solidFill>
                  <a:schemeClr val="tx1"/>
                </a:solidFill>
              </a:rPr>
              <a:t>      </a:t>
            </a:r>
          </a:p>
          <a:p>
            <a:pPr marL="0" indent="0">
              <a:buNone/>
              <a:defRPr/>
            </a:pPr>
            <a:r>
              <a:rPr lang="en-US" altLang="ko-KR" sz="1800" dirty="0">
                <a:solidFill>
                  <a:schemeClr val="tx1"/>
                </a:solidFill>
              </a:rPr>
              <a:t>   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pic>
        <p:nvPicPr>
          <p:cNvPr id="39941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2" t="37039"/>
          <a:stretch/>
        </p:blipFill>
        <p:spPr bwMode="auto">
          <a:xfrm>
            <a:off x="3133725" y="2476500"/>
            <a:ext cx="5995988" cy="1019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050876" y="1896448"/>
                <a:ext cx="7429500" cy="419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귀무가설인</m:t>
                        </m:r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1"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𝐴</m:t>
                        </m:r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− </m:t>
                    </m:r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𝐵</m:t>
                        </m:r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=0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의 가설검정을 위한 검정통계량은</a:t>
                </a:r>
                <a:endParaRPr kumimoji="1" lang="en-US" altLang="ko-KR" dirty="0">
                  <a:solidFill>
                    <a:prstClr val="black"/>
                  </a:solidFill>
                  <a:latin typeface="Cambria Math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876" y="1896448"/>
                <a:ext cx="7429500" cy="419730"/>
              </a:xfrm>
              <a:prstGeom prst="rect">
                <a:avLst/>
              </a:prstGeom>
              <a:blipFill>
                <a:blip r:embed="rId3"/>
                <a:stretch>
                  <a:fillRect l="-246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5245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충분하지 않고</a:t>
            </a:r>
            <a:r>
              <a:rPr lang="en-US" altLang="ko-KR" dirty="0"/>
              <a:t>, </a:t>
            </a:r>
            <a:r>
              <a:rPr lang="ko-KR" altLang="en-US" dirty="0" err="1"/>
              <a:t>모분산이</a:t>
            </a:r>
            <a:r>
              <a:rPr lang="ko-KR" altLang="en-US" dirty="0"/>
              <a:t> 동일한 경우</a:t>
            </a:r>
            <a:r>
              <a:rPr lang="en-US" altLang="ko-KR" sz="1800" b="0" dirty="0">
                <a:solidFill>
                  <a:schemeClr val="tx1"/>
                </a:solidFill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5333789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61912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충분하지 않고</a:t>
            </a:r>
            <a:r>
              <a:rPr lang="en-US" altLang="ko-KR" dirty="0"/>
              <a:t>, </a:t>
            </a:r>
            <a:r>
              <a:rPr lang="ko-KR" altLang="en-US" dirty="0" err="1"/>
              <a:t>모분산</a:t>
            </a:r>
            <a:r>
              <a:rPr lang="ko-KR" altLang="en-US" dirty="0"/>
              <a:t> 간의 동일성을 모르는 경우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/>
          </a:p>
        </p:txBody>
      </p:sp>
      <p:sp>
        <p:nvSpPr>
          <p:cNvPr id="4096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050876" y="1896448"/>
            <a:ext cx="7429500" cy="41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표본평균의 차                     에 대한 </a:t>
            </a:r>
            <a:r>
              <a:rPr kumimoji="1" lang="ko-KR" altLang="en-US" dirty="0" err="1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기대값과</a:t>
            </a: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 분산은</a:t>
            </a:r>
            <a:endParaRPr kumimoji="1" lang="en-US" altLang="ko-KR" dirty="0">
              <a:solidFill>
                <a:prstClr val="black"/>
              </a:solidFill>
              <a:latin typeface="Cambria Math"/>
              <a:ea typeface="맑은 고딕" panose="020B0503020000020004" pitchFamily="50" charset="-127"/>
            </a:endParaRPr>
          </a:p>
        </p:txBody>
      </p:sp>
      <p:pic>
        <p:nvPicPr>
          <p:cNvPr id="7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2" r="71876" b="90962"/>
          <a:stretch/>
        </p:blipFill>
        <p:spPr bwMode="auto">
          <a:xfrm>
            <a:off x="3719737" y="1929756"/>
            <a:ext cx="866775" cy="356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6" t="15804" b="53266"/>
          <a:stretch/>
        </p:blipFill>
        <p:spPr bwMode="auto">
          <a:xfrm>
            <a:off x="2783633" y="2497832"/>
            <a:ext cx="719137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중심극한정리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713788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중심극한정리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(Central Limit Theorem : CLT)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는 표본의 개수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(n)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가 충분하다면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모수를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모르는 상황에서도 표본 통계량으로 정규분포를 구성하여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모수를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추정할 수 있다는 것이다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중심극한정리에서는 모집단이 정규분포를 이루지 않아도 표본의 개수가 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충분하다면 정규분포를 이루게 된다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8916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9" y="3500439"/>
            <a:ext cx="3197225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3500438"/>
            <a:ext cx="3284538" cy="204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78761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61912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충분하지 않고</a:t>
            </a:r>
            <a:r>
              <a:rPr lang="en-US" altLang="ko-KR" dirty="0"/>
              <a:t>, </a:t>
            </a:r>
            <a:r>
              <a:rPr lang="ko-KR" altLang="en-US" dirty="0" err="1"/>
              <a:t>모분산</a:t>
            </a:r>
            <a:r>
              <a:rPr lang="ko-KR" altLang="en-US" dirty="0"/>
              <a:t> 간의 동일성을 모르는 경우</a:t>
            </a:r>
            <a:endParaRPr lang="en-US" altLang="ko-KR" dirty="0"/>
          </a:p>
        </p:txBody>
      </p:sp>
      <p:sp>
        <p:nvSpPr>
          <p:cNvPr id="4096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pic>
        <p:nvPicPr>
          <p:cNvPr id="4096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97"/>
          <a:stretch/>
        </p:blipFill>
        <p:spPr bwMode="auto">
          <a:xfrm>
            <a:off x="1981200" y="2443337"/>
            <a:ext cx="8229600" cy="139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050876" y="1896448"/>
                <a:ext cx="7429500" cy="419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𝐴</m:t>
                        </m:r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− </m:t>
                    </m:r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𝐵</m:t>
                        </m:r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kumimoji="1" lang="ko-KR" altLang="en-US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에 대한 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100(1</a:t>
                </a:r>
                <a14:m>
                  <m:oMath xmlns:m="http://schemas.openxmlformats.org/officeDocument/2006/math"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 − </m:t>
                    </m:r>
                    <m:r>
                      <a:rPr kumimoji="1" lang="ko-KR" altLang="en-US">
                        <a:solidFill>
                          <a:prstClr val="black"/>
                        </a:solidFill>
                        <a:latin typeface="Cambria Math"/>
                      </a:rPr>
                      <m:t>𝛼</m:t>
                    </m:r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%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의 신뢰구간은</a:t>
                </a:r>
                <a:endParaRPr kumimoji="1" lang="en-US" altLang="ko-KR" dirty="0">
                  <a:solidFill>
                    <a:prstClr val="black"/>
                  </a:solidFill>
                  <a:latin typeface="Cambria Math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876" y="1896448"/>
                <a:ext cx="7429500" cy="419730"/>
              </a:xfrm>
              <a:prstGeom prst="rect">
                <a:avLst/>
              </a:prstGeom>
              <a:blipFill>
                <a:blip r:embed="rId3"/>
                <a:stretch>
                  <a:fillRect b="-20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874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pic>
        <p:nvPicPr>
          <p:cNvPr id="41988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88"/>
          <a:stretch/>
        </p:blipFill>
        <p:spPr bwMode="auto">
          <a:xfrm>
            <a:off x="2449514" y="4262238"/>
            <a:ext cx="7075487" cy="1327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61912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충분하지 않고</a:t>
            </a:r>
            <a:r>
              <a:rPr lang="en-US" altLang="ko-KR" dirty="0"/>
              <a:t>, </a:t>
            </a:r>
            <a:r>
              <a:rPr lang="ko-KR" altLang="en-US" dirty="0" err="1"/>
              <a:t>모분산</a:t>
            </a:r>
            <a:r>
              <a:rPr lang="ko-KR" altLang="en-US" dirty="0"/>
              <a:t> 간의 동일성을 모르는 경우</a:t>
            </a:r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2050876" y="1896448"/>
            <a:ext cx="7429500" cy="41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가설은</a:t>
            </a:r>
            <a:endParaRPr kumimoji="1" lang="en-US" altLang="ko-KR" dirty="0">
              <a:solidFill>
                <a:prstClr val="black"/>
              </a:solidFill>
              <a:latin typeface="Cambria Math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2050876" y="3717032"/>
                <a:ext cx="7429500" cy="419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귀무가설인</m:t>
                    </m:r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𝐴</m:t>
                        </m:r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− </m:t>
                    </m:r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𝐵</m:t>
                        </m:r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=0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의 가설검정을 위한 검정통계량은</a:t>
                </a:r>
                <a:endParaRPr kumimoji="1" lang="en-US" altLang="ko-KR" dirty="0">
                  <a:solidFill>
                    <a:prstClr val="black"/>
                  </a:solidFill>
                  <a:latin typeface="Cambria Math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876" y="3717032"/>
                <a:ext cx="7429500" cy="419730"/>
              </a:xfrm>
              <a:prstGeom prst="rect">
                <a:avLst/>
              </a:prstGeom>
              <a:blipFill>
                <a:blip r:embed="rId3"/>
                <a:stretch>
                  <a:fillRect l="-246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t="9474" b="53591"/>
          <a:stretch/>
        </p:blipFill>
        <p:spPr bwMode="auto">
          <a:xfrm>
            <a:off x="3071664" y="1878336"/>
            <a:ext cx="6525344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5413624" y="5971409"/>
                <a:ext cx="4498801" cy="3795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400" i="1">
                          <a:solidFill>
                            <a:prstClr val="black"/>
                          </a:solidFill>
                          <a:latin typeface="Cambria Math"/>
                        </a:rPr>
                        <m:t>′</m:t>
                      </m:r>
                      <m:r>
                        <a:rPr kumimoji="1" lang="ko-KR" alt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표본의</m:t>
                      </m:r>
                      <m:r>
                        <a:rPr kumimoji="1" lang="en-US" altLang="ko-KR" sz="1400" i="1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개수가</m:t>
                      </m:r>
                      <m:r>
                        <a:rPr kumimoji="1" lang="en-US" altLang="ko-KR" sz="1400" i="1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충분하지</m:t>
                      </m:r>
                      <m:r>
                        <a:rPr kumimoji="1" lang="en-US" altLang="ko-KR" sz="1400" i="1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않고</m:t>
                      </m:r>
                      <m:r>
                        <a:rPr kumimoji="1" lang="en-US" altLang="ko-KR" sz="1400" i="1">
                          <a:solidFill>
                            <a:prstClr val="black"/>
                          </a:solidFill>
                          <a:latin typeface="Cambria Math"/>
                        </a:rPr>
                        <m:t>, </m:t>
                      </m:r>
                      <m:r>
                        <a:rPr kumimoji="1" lang="ko-KR" alt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모분산이</m:t>
                      </m:r>
                      <m:r>
                        <a:rPr kumimoji="1" lang="en-US" altLang="ko-KR" sz="1400" i="1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동일한</m:t>
                      </m:r>
                      <m:r>
                        <a:rPr kumimoji="1" lang="en-US" altLang="ko-KR" sz="1400" i="1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경</m:t>
                      </m:r>
                      <m:sSup>
                        <m:sSupPr>
                          <m:ctrlPr>
                            <a:rPr kumimoji="1"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ko-KR" alt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우</m:t>
                          </m:r>
                        </m:e>
                        <m:sup>
                          <m:r>
                            <a:rPr kumimoji="1" lang="en-US" altLang="ko-KR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kumimoji="1" lang="ko-KR" alt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와</m:t>
                      </m:r>
                      <m:r>
                        <a:rPr kumimoji="1" lang="en-US" altLang="ko-KR" sz="1400" i="1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 sz="1400" i="1">
                          <a:solidFill>
                            <a:prstClr val="black"/>
                          </a:solidFill>
                          <a:latin typeface="Cambria Math"/>
                        </a:rPr>
                        <m:t>같다</m:t>
                      </m:r>
                      <m:r>
                        <a:rPr kumimoji="1" lang="en-US" altLang="ko-KR" sz="1400" i="1">
                          <a:solidFill>
                            <a:prstClr val="black"/>
                          </a:solidFill>
                          <a:latin typeface="Cambria Math"/>
                        </a:rPr>
                        <m:t>. </m:t>
                      </m:r>
                    </m:oMath>
                  </m:oMathPara>
                </a14:m>
                <a:endParaRPr kumimoji="1" lang="en-US" altLang="ko-KR" sz="1400" dirty="0">
                  <a:solidFill>
                    <a:prstClr val="black"/>
                  </a:solidFill>
                  <a:latin typeface="Cambria Math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624" y="5971409"/>
                <a:ext cx="4498801" cy="379527"/>
              </a:xfrm>
              <a:prstGeom prst="rect">
                <a:avLst/>
              </a:prstGeom>
              <a:blipFill>
                <a:blip r:embed="rId4"/>
                <a:stretch>
                  <a:fillRect r="-78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Ex. A</a:t>
            </a:r>
            <a:r>
              <a:rPr lang="ko-KR" altLang="en-US" sz="1800" b="0" dirty="0">
                <a:solidFill>
                  <a:schemeClr val="tx1"/>
                </a:solidFill>
              </a:rPr>
              <a:t>사와 </a:t>
            </a:r>
            <a:r>
              <a:rPr lang="en-US" altLang="ko-KR" sz="1800" b="0" dirty="0">
                <a:solidFill>
                  <a:schemeClr val="tx1"/>
                </a:solidFill>
              </a:rPr>
              <a:t>B</a:t>
            </a:r>
            <a:r>
              <a:rPr lang="ko-KR" altLang="en-US" sz="1800" b="0" dirty="0">
                <a:solidFill>
                  <a:schemeClr val="tx1"/>
                </a:solidFill>
              </a:rPr>
              <a:t>사의 </a:t>
            </a:r>
            <a:r>
              <a:rPr lang="ko-KR" altLang="en-US" sz="1800" b="0" dirty="0" err="1">
                <a:solidFill>
                  <a:schemeClr val="tx1"/>
                </a:solidFill>
              </a:rPr>
              <a:t>알카라인</a:t>
            </a:r>
            <a:r>
              <a:rPr lang="ko-KR" altLang="en-US" sz="1800" b="0" dirty="0">
                <a:solidFill>
                  <a:schemeClr val="tx1"/>
                </a:solidFill>
              </a:rPr>
              <a:t> 건전지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à"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A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사와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B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사의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알카라인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건전지의 작동 시간에 차이가 있는지 유의수준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5%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에서 검정해보고자 한다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3012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624014"/>
            <a:ext cx="8064500" cy="127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413148" y="3705151"/>
            <a:ext cx="7931324" cy="871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A</a:t>
            </a: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사의 건전지 표본의 평균 사용 시간을 </a:t>
            </a:r>
            <a:endParaRPr kumimoji="1" lang="en-US" altLang="ko-KR" dirty="0">
              <a:solidFill>
                <a:prstClr val="black"/>
              </a:solidFill>
              <a:latin typeface="Cambria Math"/>
              <a:ea typeface="맑은 고딕" panose="020B0503020000020004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B</a:t>
            </a: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사의 건전지 표본의 평균 사용 시간을           라 하면 </a:t>
            </a:r>
            <a:endParaRPr kumimoji="1" lang="en-US" altLang="ko-KR" dirty="0">
              <a:solidFill>
                <a:prstClr val="black"/>
              </a:solidFill>
              <a:latin typeface="Cambria Math"/>
              <a:ea typeface="맑은 고딕" panose="020B0503020000020004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620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가설의 수립</a:t>
            </a:r>
            <a:endParaRPr lang="en-US" altLang="ko-KR" dirty="0"/>
          </a:p>
        </p:txBody>
      </p:sp>
      <p:sp>
        <p:nvSpPr>
          <p:cNvPr id="4403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pic>
        <p:nvPicPr>
          <p:cNvPr id="44036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8" t="50000" r="44584" b="28862"/>
          <a:stretch/>
        </p:blipFill>
        <p:spPr bwMode="auto">
          <a:xfrm>
            <a:off x="6437952" y="3767216"/>
            <a:ext cx="342900" cy="787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050876" y="1896449"/>
            <a:ext cx="7931324" cy="414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조사의 목적이 제조사별로 </a:t>
            </a:r>
            <a:r>
              <a:rPr kumimoji="1" lang="ko-KR" altLang="en-US" dirty="0" err="1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알카라인</a:t>
            </a: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 건전지의 품질 차이에 맞춰져 있으므로</a:t>
            </a:r>
            <a:r>
              <a:rPr kumimoji="1" lang="en-US" altLang="ko-KR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341140" y="2420888"/>
                <a:ext cx="7931324" cy="781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귀무가설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는</m:t>
                    </m:r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제조사별</m:t>
                    </m:r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건전지의</m:t>
                    </m:r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사용</m:t>
                    </m:r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시간에</m:t>
                    </m:r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차이가</m:t>
                    </m:r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없다</m:t>
                    </m:r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.</m:t>
                    </m:r>
                  </m:oMath>
                </a14:m>
                <a:endParaRPr kumimoji="1" lang="en-US" altLang="ko-KR" dirty="0">
                  <a:solidFill>
                    <a:prstClr val="black"/>
                  </a:solidFill>
                  <a:latin typeface="Cambria Math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대립가설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 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은 제조사별로 건전지의 사용 시간에 차이가 있다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rPr>
                  <a:t>. </a:t>
                </a: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140" y="2420888"/>
                <a:ext cx="7931324" cy="781368"/>
              </a:xfrm>
              <a:prstGeom prst="rect">
                <a:avLst/>
              </a:prstGeom>
              <a:blipFill>
                <a:blip r:embed="rId3"/>
                <a:stretch>
                  <a:fillRect l="-615" b="-10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1" t="75000" r="61451"/>
          <a:stretch/>
        </p:blipFill>
        <p:spPr bwMode="auto">
          <a:xfrm>
            <a:off x="2616200" y="5006330"/>
            <a:ext cx="2273300" cy="931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927748" y="5025951"/>
            <a:ext cx="4851252" cy="871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A</a:t>
            </a: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사와 </a:t>
            </a:r>
            <a:r>
              <a:rPr kumimoji="1" lang="en-US" altLang="ko-KR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B</a:t>
            </a: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사의 건전지 사용 시간에 차이가 없다</a:t>
            </a:r>
            <a:r>
              <a:rPr kumimoji="1" lang="en-US" altLang="ko-KR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.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A</a:t>
            </a: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사와 </a:t>
            </a:r>
            <a:r>
              <a:rPr kumimoji="1" lang="en-US" altLang="ko-KR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B</a:t>
            </a:r>
            <a:r>
              <a:rPr kumimoji="1" lang="ko-KR" altLang="en-US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사의 건전지 사용 시간에 차이가 있다</a:t>
            </a:r>
            <a:r>
              <a:rPr kumimoji="1" lang="en-US" altLang="ko-KR" dirty="0">
                <a:solidFill>
                  <a:prstClr val="black"/>
                </a:solidFill>
                <a:latin typeface="Cambria Math"/>
                <a:ea typeface="맑은 고딕" panose="020B0503020000020004" pitchFamily="50" charset="-127"/>
              </a:rPr>
              <a:t>.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588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표본통계량과 합동 분산 </a:t>
            </a:r>
            <a:r>
              <a:rPr lang="ko-KR" altLang="en-US" dirty="0" err="1"/>
              <a:t>추정량</a:t>
            </a:r>
            <a:endParaRPr lang="en-US" altLang="ko-KR" dirty="0"/>
          </a:p>
        </p:txBody>
      </p:sp>
      <p:sp>
        <p:nvSpPr>
          <p:cNvPr id="4505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68601" y="1830275"/>
            <a:ext cx="8167589" cy="49895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표본의 크기를 </a:t>
            </a:r>
            <a:r>
              <a:rPr kumimoji="1"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 하고</a:t>
            </a:r>
            <a:r>
              <a:rPr kumimoji="1" lang="en-US" altLang="ko-KR" sz="1600" dirty="0">
                <a:solidFill>
                  <a:prstClr val="black"/>
                </a:solidFill>
                <a:latin typeface="맑은 고딕" pitchFamily="50" charset="-127"/>
                <a:ea typeface="굴림" pitchFamily="50" charset="-127"/>
              </a:rPr>
              <a:t>,                 </a:t>
            </a:r>
            <a:r>
              <a:rPr kumimoji="1"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차이를                                   라 하면</a:t>
            </a:r>
            <a:r>
              <a:rPr kumimoji="1"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789" y="1753170"/>
            <a:ext cx="1095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592" y="1748408"/>
            <a:ext cx="24098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12616" y="2473250"/>
            <a:ext cx="1296144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91545" y="2177033"/>
                <a:ext cx="7996659" cy="601217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ko-KR" alt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대한 합동 분산 </a:t>
                </a:r>
                <a:r>
                  <a:rPr kumimoji="1" lang="ko-KR" altLang="en-US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추정량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</a:t>
                </a:r>
                <a14:m>
                  <m:oMath xmlns:m="http://schemas.openxmlformats.org/officeDocument/2006/math"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은</m:t>
                    </m:r>
                  </m:oMath>
                </a14:m>
                <a:endParaRPr kumimoji="1"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5" y="2177033"/>
                <a:ext cx="7996659" cy="6012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874" y="2273225"/>
            <a:ext cx="295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897" y="2778250"/>
            <a:ext cx="330517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588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표본통계량과 합동 분산 </a:t>
            </a:r>
            <a:r>
              <a:rPr lang="ko-KR" altLang="en-US" dirty="0" err="1"/>
              <a:t>추정량</a:t>
            </a:r>
            <a:endParaRPr lang="en-US" altLang="ko-KR" dirty="0"/>
          </a:p>
        </p:txBody>
      </p:sp>
      <p:sp>
        <p:nvSpPr>
          <p:cNvPr id="4505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969" y="1946816"/>
            <a:ext cx="1266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82887" y="1918241"/>
            <a:ext cx="8071991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는                 이고</a:t>
            </a:r>
            <a:r>
              <a:rPr kumimoji="1"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이에 대한 불편 </a:t>
            </a:r>
            <a:r>
              <a:rPr kumimoji="1"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추정량은</a:t>
            </a: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201" y="1967380"/>
            <a:ext cx="12477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696" y="1844824"/>
            <a:ext cx="2465784" cy="604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842" y="2522881"/>
            <a:ext cx="46196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95467" y="2592209"/>
            <a:ext cx="3718163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이므로 </a:t>
            </a:r>
            <a:r>
              <a:rPr kumimoji="1"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</a:t>
            </a:r>
            <a:r>
              <a:rPr kumimoji="1" lang="ko-KR" altLang="en-US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 </a:t>
            </a: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분산 </a:t>
            </a:r>
            <a:r>
              <a:rPr kumimoji="1"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추정량을</a:t>
            </a: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구하면</a:t>
            </a: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184" y="3095521"/>
            <a:ext cx="493395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847528" y="4674840"/>
                <a:ext cx="8527629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 fontScale="92500"/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4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kumimoji="1" lang="en-US" altLang="ko-KR" sz="14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ko-KR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ko-KR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3.026</m:t>
                        </m:r>
                      </m:e>
                    </m:rad>
                  </m:oMath>
                </a14:m>
                <a:r>
                  <a:rPr kumimoji="1" lang="en-US" altLang="ko-KR" sz="14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 1.74</a:t>
                </a:r>
                <a:r>
                  <a:rPr kumimoji="1" lang="ko-KR" altLang="en-US" sz="14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는      과       을 각자의 자유도로 가중한 공통 분산의 </a:t>
                </a:r>
                <a:r>
                  <a:rPr kumimoji="1" lang="ko-KR" altLang="en-US" sz="140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불편추정량</a:t>
                </a:r>
                <a:r>
                  <a:rPr kumimoji="1" lang="en-US" altLang="ko-KR" sz="14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(unbiased estimator)</a:t>
                </a:r>
                <a:r>
                  <a:rPr kumimoji="1" lang="ko-KR" altLang="en-US" sz="14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4674840"/>
                <a:ext cx="8527629" cy="914400"/>
              </a:xfrm>
              <a:prstGeom prst="rect">
                <a:avLst/>
              </a:prstGeom>
              <a:blipFill>
                <a:blip r:embed="rId7"/>
                <a:stretch>
                  <a:fillRect l="-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518" y="4951065"/>
            <a:ext cx="29527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532" y="4912966"/>
            <a:ext cx="3143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00952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63552" y="1700808"/>
            <a:ext cx="828092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4" y="2355850"/>
            <a:ext cx="345757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3" y="4437112"/>
            <a:ext cx="823912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>
                <a:solidFill>
                  <a:srgbClr val="F7964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가설검정</a:t>
            </a:r>
            <a:endParaRPr lang="en-US" altLang="ko-KR" dirty="0">
              <a:solidFill>
                <a:srgbClr val="F79646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68601" y="1830275"/>
                <a:ext cx="8167589" cy="498959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수립된 가설에 대한 검정은 </a:t>
                </a:r>
                <a:r>
                  <a:rPr kumimoji="1" lang="ko-KR" altLang="en-US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자유도를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dirty="0">
                        <a:solidFill>
                          <a:prstClr val="black"/>
                        </a:solidFill>
                        <a:latin typeface="Cambria Math"/>
                      </a:rPr>
                      <m:t>−2</m:t>
                    </m:r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 하는 </a:t>
                </a:r>
                <a14:m>
                  <m:oMath xmlns:m="http://schemas.openxmlformats.org/officeDocument/2006/math"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𝑡</m:t>
                    </m:r>
                    <m:r>
                      <a:rPr kumimoji="1" lang="ko-KR" altLang="en-US">
                        <a:solidFill>
                          <a:prstClr val="black"/>
                        </a:solidFill>
                        <a:latin typeface="Cambria Math"/>
                      </a:rPr>
                      <m:t>분포를</m:t>
                    </m:r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>
                        <a:solidFill>
                          <a:prstClr val="black"/>
                        </a:solidFill>
                        <a:latin typeface="Cambria Math"/>
                      </a:rPr>
                      <m:t>이용</m:t>
                    </m:r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검정통계량은</a:t>
                </a:r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601" y="1830275"/>
                <a:ext cx="8167589" cy="498959"/>
              </a:xfrm>
              <a:prstGeom prst="rect">
                <a:avLst/>
              </a:prstGeom>
              <a:blipFill>
                <a:blip r:embed="rId4"/>
                <a:stretch>
                  <a:fillRect l="-672" t="-19512" b="-341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968601" y="3874975"/>
            <a:ext cx="8167589" cy="49895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양측검정의 신뢰구간은</a:t>
            </a:r>
            <a:endParaRPr kumimoji="1"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pic>
        <p:nvPicPr>
          <p:cNvPr id="47109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3789040"/>
            <a:ext cx="467995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89" y="2348881"/>
            <a:ext cx="43910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>
                <a:solidFill>
                  <a:srgbClr val="F7964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가설검정</a:t>
            </a:r>
            <a:endParaRPr lang="en-US" altLang="ko-KR" dirty="0">
              <a:solidFill>
                <a:srgbClr val="F79646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68601" y="1700809"/>
            <a:ext cx="8167589" cy="49895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신뢰구간 </a:t>
            </a:r>
            <a:r>
              <a:rPr kumimoji="1"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95%</a:t>
            </a: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에서의 검정통계량을 구하면</a:t>
            </a:r>
            <a:endParaRPr kumimoji="1"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258" y="2276872"/>
            <a:ext cx="7877175" cy="1693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>
                <a:solidFill>
                  <a:srgbClr val="F7964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가설검정</a:t>
            </a:r>
            <a:endParaRPr lang="en-US" altLang="ko-KR" dirty="0">
              <a:solidFill>
                <a:srgbClr val="F79646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68601" y="1700809"/>
            <a:ext cx="8167589" cy="49895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양측검정의 신뢰구간을 구하면</a:t>
            </a:r>
            <a:endParaRPr kumimoji="1"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[</a:t>
            </a:r>
            <a:r>
              <a:rPr lang="ko-KR" altLang="en-US" sz="1800" b="0" dirty="0">
                <a:solidFill>
                  <a:schemeClr val="tx1"/>
                </a:solidFill>
              </a:rPr>
              <a:t>표 </a:t>
            </a:r>
            <a:r>
              <a:rPr lang="en-US" altLang="ko-KR" sz="1800" b="0" dirty="0">
                <a:solidFill>
                  <a:schemeClr val="tx1"/>
                </a:solidFill>
              </a:rPr>
              <a:t>8-3]</a:t>
            </a:r>
            <a:r>
              <a:rPr lang="ko-KR" altLang="en-US" sz="1800" b="0" dirty="0">
                <a:solidFill>
                  <a:schemeClr val="tx1"/>
                </a:solidFill>
              </a:rPr>
              <a:t>을 바탕으로 </a:t>
            </a:r>
            <a:r>
              <a:rPr lang="en-US" altLang="ko-KR" sz="1800" b="0" dirty="0">
                <a:solidFill>
                  <a:schemeClr val="tx1"/>
                </a:solidFill>
              </a:rPr>
              <a:t>A</a:t>
            </a:r>
            <a:r>
              <a:rPr lang="ko-KR" altLang="en-US" sz="1800" b="0" dirty="0">
                <a:solidFill>
                  <a:schemeClr val="tx1"/>
                </a:solidFill>
              </a:rPr>
              <a:t>사와 </a:t>
            </a:r>
            <a:r>
              <a:rPr lang="en-US" altLang="ko-KR" sz="1800" b="0" dirty="0">
                <a:solidFill>
                  <a:schemeClr val="tx1"/>
                </a:solidFill>
              </a:rPr>
              <a:t>B</a:t>
            </a:r>
            <a:r>
              <a:rPr lang="ko-KR" altLang="en-US" sz="1800" b="0" dirty="0">
                <a:solidFill>
                  <a:schemeClr val="tx1"/>
                </a:solidFill>
              </a:rPr>
              <a:t>사의 </a:t>
            </a:r>
            <a:r>
              <a:rPr lang="ko-KR" altLang="en-US" sz="1800" b="0" dirty="0" err="1">
                <a:solidFill>
                  <a:schemeClr val="tx1"/>
                </a:solidFill>
              </a:rPr>
              <a:t>알카라인</a:t>
            </a:r>
            <a:r>
              <a:rPr lang="ko-KR" altLang="en-US" sz="1800" b="0" dirty="0">
                <a:solidFill>
                  <a:schemeClr val="tx1"/>
                </a:solidFill>
              </a:rPr>
              <a:t> 건전지의 사용 시간에 정말 차이가 있는지 </a:t>
            </a:r>
            <a:r>
              <a:rPr lang="en-US" altLang="ko-KR" sz="1800" b="0" dirty="0">
                <a:solidFill>
                  <a:schemeClr val="tx1"/>
                </a:solidFill>
              </a:rPr>
              <a:t>Excel</a:t>
            </a:r>
            <a:r>
              <a:rPr lang="ko-KR" altLang="en-US" sz="1800" b="0" dirty="0">
                <a:solidFill>
                  <a:schemeClr val="tx1"/>
                </a:solidFill>
              </a:rPr>
              <a:t>을 이용하여 검정하라</a:t>
            </a:r>
            <a:r>
              <a:rPr lang="en-US" altLang="ko-KR" sz="1800" b="0" dirty="0">
                <a:solidFill>
                  <a:schemeClr val="tx1"/>
                </a:solidFill>
              </a:rPr>
              <a:t>. </a:t>
            </a:r>
            <a:r>
              <a:rPr lang="ko-KR" altLang="en-US" sz="1800" b="0" dirty="0">
                <a:solidFill>
                  <a:schemeClr val="tx1"/>
                </a:solidFill>
              </a:rPr>
              <a:t>단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유의수준은 </a:t>
            </a:r>
            <a:r>
              <a:rPr lang="en-US" altLang="ko-KR" sz="1800" b="0" dirty="0">
                <a:solidFill>
                  <a:schemeClr val="tx1"/>
                </a:solidFill>
              </a:rPr>
              <a:t>5%</a:t>
            </a:r>
            <a:r>
              <a:rPr lang="ko-KR" altLang="en-US" sz="1800" b="0" dirty="0">
                <a:solidFill>
                  <a:schemeClr val="tx1"/>
                </a:solidFill>
              </a:rPr>
              <a:t>이다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                                  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     </a:t>
            </a:r>
          </a:p>
          <a:p>
            <a:pPr marL="0" indent="0">
              <a:buNone/>
              <a:defRPr/>
            </a:pPr>
            <a:r>
              <a:rPr lang="en-US" altLang="ko-KR" sz="18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4915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268" y="1052736"/>
            <a:ext cx="86582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중심극한정리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 latinLnBrk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중심극한정리를 이용하면 정규분포의 모양으로 확인할 수 있어서 평균을 바로 비교할 수 있다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정규분포로 구성하면 그래프의 가장 높은 상단이 평균이 되므로 평균값을 비교할 수 있다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9940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3490914"/>
            <a:ext cx="3195638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725" y="3490913"/>
            <a:ext cx="3282950" cy="204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5159376" y="4292600"/>
            <a:ext cx="1484313" cy="64928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40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중심극한정리</a:t>
            </a:r>
            <a:endParaRPr kumimoji="1"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7782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2114</Words>
  <Application>Microsoft Office PowerPoint</Application>
  <PresentationFormat>와이드스크린</PresentationFormat>
  <Paragraphs>387</Paragraphs>
  <Slides>89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89</vt:i4>
      </vt:variant>
    </vt:vector>
  </HeadingPairs>
  <TitlesOfParts>
    <vt:vector size="97" baseType="lpstr">
      <vt:lpstr>맑은 고딕</vt:lpstr>
      <vt:lpstr>Arial</vt:lpstr>
      <vt:lpstr>Cambria Math</vt:lpstr>
      <vt:lpstr>Wingdings</vt:lpstr>
      <vt:lpstr>1_Office 테마</vt:lpstr>
      <vt:lpstr>5_Office 테마</vt:lpstr>
      <vt:lpstr>6_Office 테마</vt:lpstr>
      <vt:lpstr>7_Office 테마</vt:lpstr>
      <vt:lpstr>PowerPoint 프레젠테이션</vt:lpstr>
      <vt:lpstr>표본분포</vt:lpstr>
      <vt:lpstr>표본분포</vt:lpstr>
      <vt:lpstr>표본분포</vt:lpstr>
      <vt:lpstr>표본분포</vt:lpstr>
      <vt:lpstr>표본평균의 오차</vt:lpstr>
      <vt:lpstr>표본평균의 오차</vt:lpstr>
      <vt:lpstr>중심극한정리</vt:lpstr>
      <vt:lpstr>중심극한정리</vt:lpstr>
      <vt:lpstr>추정이란</vt:lpstr>
      <vt:lpstr>추정이란</vt:lpstr>
      <vt:lpstr>구간추정</vt:lpstr>
      <vt:lpstr>구간추정</vt:lpstr>
      <vt:lpstr>구간추정</vt:lpstr>
      <vt:lpstr>구간추정 (예제 풀이)</vt:lpstr>
      <vt:lpstr>구간추정 (예제 풀이)</vt:lpstr>
      <vt:lpstr>PowerPoint 프레젠테이션</vt:lpstr>
      <vt:lpstr>모평균의 신뢰구간 (모집단의 표준편차를 아는 경우)</vt:lpstr>
      <vt:lpstr>PowerPoint 프레젠테이션</vt:lpstr>
      <vt:lpstr>모평균의 신뢰구간 (모집단의 표준편차를 아는 경우)</vt:lpstr>
      <vt:lpstr>모평균의 신뢰구간 (모집단의 표준편차를 아는 경우)</vt:lpstr>
      <vt:lpstr>모평균의 신뢰구간</vt:lpstr>
      <vt:lpstr>모평균의 신뢰구간</vt:lpstr>
      <vt:lpstr>모평균의 신뢰구간 (모집단의 표준편차를 모르는 경우)</vt:lpstr>
      <vt:lpstr>모평균의 신뢰구간 (모집단의 표준편차를 모르는 경우)</vt:lpstr>
      <vt:lpstr>모평균의 신뢰구간 (예제 풀이)</vt:lpstr>
      <vt:lpstr>모평균의 신뢰구간</vt:lpstr>
      <vt:lpstr>표본의 크기 결정</vt:lpstr>
      <vt:lpstr>표본의 크기 결정</vt:lpstr>
      <vt:lpstr>표본의 크기 결정</vt:lpstr>
      <vt:lpstr>PowerPoint 프레젠테이션</vt:lpstr>
      <vt:lpstr>가설검정</vt:lpstr>
      <vt:lpstr>가설검정</vt:lpstr>
      <vt:lpstr>가설검정</vt:lpstr>
      <vt:lpstr>양측검정과 단측검정</vt:lpstr>
      <vt:lpstr>양측검정과 단측검정</vt:lpstr>
      <vt:lpstr>양측검정과 단측검정</vt:lpstr>
      <vt:lpstr>유의수준과 통계적 오류</vt:lpstr>
      <vt:lpstr>PowerPoint 프레젠테이션</vt:lpstr>
      <vt:lpstr>모분산을 아는 경우의 가설검정</vt:lpstr>
      <vt:lpstr>모분산을 아는 경우의 가설검정</vt:lpstr>
      <vt:lpstr>모분산을 아는 경우의 가설검정</vt:lpstr>
      <vt:lpstr>모분산을 아는 경우의 가설검정</vt:lpstr>
      <vt:lpstr>모분산을 아는 경우의 가설검정</vt:lpstr>
      <vt:lpstr>모분산을 모르는 경우의 가설검정</vt:lpstr>
      <vt:lpstr>모분산을 모르는 경우의 가설검정</vt:lpstr>
      <vt:lpstr>모분산을 모르는 경우의 가설검정</vt:lpstr>
      <vt:lpstr> </vt:lpstr>
      <vt:lpstr> </vt:lpstr>
      <vt:lpstr> </vt:lpstr>
      <vt:lpstr>PowerPoint 프레젠테이션</vt:lpstr>
      <vt:lpstr>대응표본</vt:lpstr>
      <vt:lpstr>대응표본 t검정</vt:lpstr>
      <vt:lpstr>대응표본 t검정</vt:lpstr>
      <vt:lpstr>대응표본 t검정</vt:lpstr>
      <vt:lpstr>대응표본 t검정</vt:lpstr>
      <vt:lpstr>대응표본 t검정</vt:lpstr>
      <vt:lpstr>대응표본 t검정</vt:lpstr>
      <vt:lpstr>대응표본 t검정</vt:lpstr>
      <vt:lpstr>대응표본 t검정</vt:lpstr>
      <vt:lpstr>PowerPoint 프레젠테이션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 t검정</vt:lpstr>
      <vt:lpstr>독립표본 t검정</vt:lpstr>
      <vt:lpstr>독립표본 t검정</vt:lpstr>
      <vt:lpstr>독립표본 t검정</vt:lpstr>
      <vt:lpstr>독립표본 t검정</vt:lpstr>
      <vt:lpstr>독립표본 t검정</vt:lpstr>
      <vt:lpstr>독립표본 t검정</vt:lpstr>
      <vt:lpstr>독립표본 t검정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sungho</dc:creator>
  <cp:lastModifiedBy>park sungho</cp:lastModifiedBy>
  <cp:revision>14</cp:revision>
  <dcterms:created xsi:type="dcterms:W3CDTF">2020-07-22T14:17:27Z</dcterms:created>
  <dcterms:modified xsi:type="dcterms:W3CDTF">2020-11-11T18:07:58Z</dcterms:modified>
</cp:coreProperties>
</file>